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261" r:id="rId2"/>
    <p:sldId id="276" r:id="rId3"/>
    <p:sldId id="298" r:id="rId4"/>
    <p:sldId id="300" r:id="rId5"/>
    <p:sldId id="301" r:id="rId6"/>
    <p:sldId id="290" r:id="rId7"/>
    <p:sldId id="292" r:id="rId8"/>
    <p:sldId id="294" r:id="rId9"/>
    <p:sldId id="302" r:id="rId10"/>
    <p:sldId id="303" r:id="rId11"/>
    <p:sldId id="297" r:id="rId12"/>
    <p:sldId id="287" r:id="rId13"/>
    <p:sldId id="284" r:id="rId14"/>
    <p:sldId id="295" r:id="rId15"/>
    <p:sldId id="309" r:id="rId16"/>
    <p:sldId id="285" r:id="rId17"/>
    <p:sldId id="288" r:id="rId18"/>
    <p:sldId id="265" r:id="rId19"/>
    <p:sldId id="306" r:id="rId20"/>
    <p:sldId id="307" r:id="rId21"/>
    <p:sldId id="263" r:id="rId22"/>
    <p:sldId id="264" r:id="rId23"/>
    <p:sldId id="274" r:id="rId24"/>
    <p:sldId id="310" r:id="rId25"/>
    <p:sldId id="311" r:id="rId2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nett, Jo" initials="BJ" lastIdx="0" clrIdx="0">
    <p:extLst>
      <p:ext uri="{19B8F6BF-5375-455C-9EA6-DF929625EA0E}">
        <p15:presenceInfo xmlns:p15="http://schemas.microsoft.com/office/powerpoint/2012/main" userId="S-1-5-21-3994938776-2874607039-2451502127-38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0"/>
    <p:restoredTop sz="94628"/>
  </p:normalViewPr>
  <p:slideViewPr>
    <p:cSldViewPr snapToGrid="0" snapToObjects="1">
      <p:cViewPr varScale="1">
        <p:scale>
          <a:sx n="87" d="100"/>
          <a:sy n="87" d="100"/>
        </p:scale>
        <p:origin x="258" y="84"/>
      </p:cViewPr>
      <p:guideLst/>
    </p:cSldViewPr>
  </p:slideViewPr>
  <p:notesTextViewPr>
    <p:cViewPr>
      <p:scale>
        <a:sx n="3" d="2"/>
        <a:sy n="3" d="2"/>
      </p:scale>
      <p:origin x="0" y="0"/>
    </p:cViewPr>
  </p:notesTextViewPr>
  <p:notesViewPr>
    <p:cSldViewPr snapToGrid="0" snapToObjects="1">
      <p:cViewPr varScale="1">
        <p:scale>
          <a:sx n="61" d="100"/>
          <a:sy n="61" d="100"/>
        </p:scale>
        <p:origin x="297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4511B-A818-4B12-A531-01D39260970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B63D918C-6904-4570-8365-16D905134699}">
      <dgm:prSet/>
      <dgm:spPr>
        <a:solidFill>
          <a:schemeClr val="accent6">
            <a:lumMod val="75000"/>
          </a:schemeClr>
        </a:solidFill>
      </dgm:spPr>
      <dgm:t>
        <a:bodyPr/>
        <a:lstStyle/>
        <a:p>
          <a:pPr rtl="0"/>
          <a:r>
            <a:rPr lang="en-GB" dirty="0"/>
            <a:t>Burning fossil fuels</a:t>
          </a:r>
        </a:p>
      </dgm:t>
    </dgm:pt>
    <dgm:pt modelId="{2071F6EF-1095-4C00-8BD8-B5E8AA63B701}" type="parTrans" cxnId="{A49D260A-0062-48B3-AEEB-38961F8894AC}">
      <dgm:prSet/>
      <dgm:spPr/>
      <dgm:t>
        <a:bodyPr/>
        <a:lstStyle/>
        <a:p>
          <a:endParaRPr lang="en-US"/>
        </a:p>
      </dgm:t>
    </dgm:pt>
    <dgm:pt modelId="{A33D6676-5AD8-4B6C-83DB-29D198C4C65E}" type="sibTrans" cxnId="{A49D260A-0062-48B3-AEEB-38961F8894AC}">
      <dgm:prSet/>
      <dgm:spPr/>
      <dgm:t>
        <a:bodyPr/>
        <a:lstStyle/>
        <a:p>
          <a:endParaRPr lang="en-US" dirty="0"/>
        </a:p>
      </dgm:t>
    </dgm:pt>
    <dgm:pt modelId="{6BC3082A-9F5C-4852-AB3B-773F53D26282}">
      <dgm:prSet/>
      <dgm:spPr>
        <a:solidFill>
          <a:schemeClr val="accent6">
            <a:lumMod val="75000"/>
          </a:schemeClr>
        </a:solidFill>
      </dgm:spPr>
      <dgm:t>
        <a:bodyPr/>
        <a:lstStyle/>
        <a:p>
          <a:r>
            <a:rPr lang="en-US" dirty="0"/>
            <a:t>Releases carbon dioxide into the atmosphere</a:t>
          </a:r>
        </a:p>
      </dgm:t>
    </dgm:pt>
    <dgm:pt modelId="{4E8644CC-360F-436F-A384-9E1605ADD3F3}" type="parTrans" cxnId="{14EF03FF-44FA-45E4-AF85-EBCD7D12B0A1}">
      <dgm:prSet/>
      <dgm:spPr/>
      <dgm:t>
        <a:bodyPr/>
        <a:lstStyle/>
        <a:p>
          <a:endParaRPr lang="en-US"/>
        </a:p>
      </dgm:t>
    </dgm:pt>
    <dgm:pt modelId="{FC4443E7-5846-4F79-9F6D-D0EF87BED4DC}" type="sibTrans" cxnId="{14EF03FF-44FA-45E4-AF85-EBCD7D12B0A1}">
      <dgm:prSet/>
      <dgm:spPr/>
      <dgm:t>
        <a:bodyPr/>
        <a:lstStyle/>
        <a:p>
          <a:endParaRPr lang="en-US" dirty="0"/>
        </a:p>
      </dgm:t>
    </dgm:pt>
    <dgm:pt modelId="{029E2244-E8BE-4E1E-97F0-DF7E0A5AD2C9}">
      <dgm:prSet/>
      <dgm:spPr>
        <a:solidFill>
          <a:schemeClr val="accent6">
            <a:lumMod val="75000"/>
          </a:schemeClr>
        </a:solidFill>
      </dgm:spPr>
      <dgm:t>
        <a:bodyPr/>
        <a:lstStyle/>
        <a:p>
          <a:r>
            <a:rPr lang="en-GB" dirty="0"/>
            <a:t>CO</a:t>
          </a:r>
          <a:r>
            <a:rPr lang="en-GB" baseline="-25000" dirty="0"/>
            <a:t>2</a:t>
          </a:r>
          <a:r>
            <a:rPr lang="en-US" dirty="0"/>
            <a:t> is known as a ‘greenhouse gas’ meaning that when released it becomes trapped in the upper layer of the atmosphere and it warms the planet</a:t>
          </a:r>
        </a:p>
      </dgm:t>
    </dgm:pt>
    <dgm:pt modelId="{8343F5FA-4FAF-4E32-9E8B-FC50C2E7829B}" type="parTrans" cxnId="{419382A3-1236-40AF-A64B-844018CCA55E}">
      <dgm:prSet/>
      <dgm:spPr/>
      <dgm:t>
        <a:bodyPr/>
        <a:lstStyle/>
        <a:p>
          <a:endParaRPr lang="en-US"/>
        </a:p>
      </dgm:t>
    </dgm:pt>
    <dgm:pt modelId="{B7887CD4-803F-4F31-A1BF-458A0D7C0207}" type="sibTrans" cxnId="{419382A3-1236-40AF-A64B-844018CCA55E}">
      <dgm:prSet/>
      <dgm:spPr/>
      <dgm:t>
        <a:bodyPr/>
        <a:lstStyle/>
        <a:p>
          <a:endParaRPr lang="en-US"/>
        </a:p>
      </dgm:t>
    </dgm:pt>
    <dgm:pt modelId="{CF1A92FA-D535-41DB-BE8E-D7617BEBA54A}" type="pres">
      <dgm:prSet presAssocID="{CA54511B-A818-4B12-A531-01D39260970A}" presName="Name0" presStyleCnt="0">
        <dgm:presLayoutVars>
          <dgm:dir/>
          <dgm:resizeHandles val="exact"/>
        </dgm:presLayoutVars>
      </dgm:prSet>
      <dgm:spPr/>
    </dgm:pt>
    <dgm:pt modelId="{159FD7F2-16A5-40E8-BB6A-7FD9D536935C}" type="pres">
      <dgm:prSet presAssocID="{B63D918C-6904-4570-8365-16D905134699}" presName="node" presStyleLbl="node1" presStyleIdx="0" presStyleCnt="3" custScaleY="123830" custLinFactNeighborX="-836" custLinFactNeighborY="-2131">
        <dgm:presLayoutVars>
          <dgm:bulletEnabled val="1"/>
        </dgm:presLayoutVars>
      </dgm:prSet>
      <dgm:spPr/>
    </dgm:pt>
    <dgm:pt modelId="{1DA9704C-53CC-4980-A047-8446DDB38EDF}" type="pres">
      <dgm:prSet presAssocID="{A33D6676-5AD8-4B6C-83DB-29D198C4C65E}" presName="sibTrans" presStyleLbl="sibTrans2D1" presStyleIdx="0" presStyleCnt="2" custLinFactNeighborX="1520" custLinFactNeighborY="3437"/>
      <dgm:spPr/>
    </dgm:pt>
    <dgm:pt modelId="{7849B876-2C56-407A-A20E-6C12D3637A56}" type="pres">
      <dgm:prSet presAssocID="{A33D6676-5AD8-4B6C-83DB-29D198C4C65E}" presName="connectorText" presStyleLbl="sibTrans2D1" presStyleIdx="0" presStyleCnt="2"/>
      <dgm:spPr/>
    </dgm:pt>
    <dgm:pt modelId="{FC6BEA39-8AEA-4EDD-A4AD-EA92986246C0}" type="pres">
      <dgm:prSet presAssocID="{6BC3082A-9F5C-4852-AB3B-773F53D26282}" presName="node" presStyleLbl="node1" presStyleIdx="1" presStyleCnt="3" custScaleY="123060" custLinFactNeighborX="2447" custLinFactNeighborY="-2233">
        <dgm:presLayoutVars>
          <dgm:bulletEnabled val="1"/>
        </dgm:presLayoutVars>
      </dgm:prSet>
      <dgm:spPr/>
    </dgm:pt>
    <dgm:pt modelId="{C907B7A8-6EAA-4BF7-B5D0-87A1F7D3780E}" type="pres">
      <dgm:prSet presAssocID="{FC4443E7-5846-4F79-9F6D-D0EF87BED4DC}" presName="sibTrans" presStyleLbl="sibTrans2D1" presStyleIdx="1" presStyleCnt="2" custScaleX="102281" custLinFactNeighborX="10089" custLinFactNeighborY="-3437"/>
      <dgm:spPr/>
    </dgm:pt>
    <dgm:pt modelId="{FB596A2C-1C89-4F8F-A2B0-989A3507692A}" type="pres">
      <dgm:prSet presAssocID="{FC4443E7-5846-4F79-9F6D-D0EF87BED4DC}" presName="connectorText" presStyleLbl="sibTrans2D1" presStyleIdx="1" presStyleCnt="2"/>
      <dgm:spPr/>
    </dgm:pt>
    <dgm:pt modelId="{2FFC16F4-076E-4F19-A096-3F25BA80AEB4}" type="pres">
      <dgm:prSet presAssocID="{029E2244-E8BE-4E1E-97F0-DF7E0A5AD2C9}" presName="node" presStyleLbl="node1" presStyleIdx="2" presStyleCnt="3" custScaleX="128183" custScaleY="125251" custLinFactNeighborX="240" custLinFactNeighborY="-2286">
        <dgm:presLayoutVars>
          <dgm:bulletEnabled val="1"/>
        </dgm:presLayoutVars>
      </dgm:prSet>
      <dgm:spPr/>
    </dgm:pt>
  </dgm:ptLst>
  <dgm:cxnLst>
    <dgm:cxn modelId="{A49D260A-0062-48B3-AEEB-38961F8894AC}" srcId="{CA54511B-A818-4B12-A531-01D39260970A}" destId="{B63D918C-6904-4570-8365-16D905134699}" srcOrd="0" destOrd="0" parTransId="{2071F6EF-1095-4C00-8BD8-B5E8AA63B701}" sibTransId="{A33D6676-5AD8-4B6C-83DB-29D198C4C65E}"/>
    <dgm:cxn modelId="{93D65E11-1CD9-4648-8FFA-FA3DCF0E21DA}" type="presOf" srcId="{029E2244-E8BE-4E1E-97F0-DF7E0A5AD2C9}" destId="{2FFC16F4-076E-4F19-A096-3F25BA80AEB4}" srcOrd="0" destOrd="0" presId="urn:microsoft.com/office/officeart/2005/8/layout/process1"/>
    <dgm:cxn modelId="{24451037-EAAA-453D-AA61-2DADFF6A04FB}" type="presOf" srcId="{B63D918C-6904-4570-8365-16D905134699}" destId="{159FD7F2-16A5-40E8-BB6A-7FD9D536935C}" srcOrd="0" destOrd="0" presId="urn:microsoft.com/office/officeart/2005/8/layout/process1"/>
    <dgm:cxn modelId="{FF83135D-E263-4840-BEC0-B6F3A345B866}" type="presOf" srcId="{A33D6676-5AD8-4B6C-83DB-29D198C4C65E}" destId="{7849B876-2C56-407A-A20E-6C12D3637A56}" srcOrd="1" destOrd="0" presId="urn:microsoft.com/office/officeart/2005/8/layout/process1"/>
    <dgm:cxn modelId="{686A0D62-CC39-45D6-81DB-35600401E349}" type="presOf" srcId="{FC4443E7-5846-4F79-9F6D-D0EF87BED4DC}" destId="{FB596A2C-1C89-4F8F-A2B0-989A3507692A}" srcOrd="1" destOrd="0" presId="urn:microsoft.com/office/officeart/2005/8/layout/process1"/>
    <dgm:cxn modelId="{B6F29770-1BAF-45FB-AABE-4B1DA98405F1}" type="presOf" srcId="{6BC3082A-9F5C-4852-AB3B-773F53D26282}" destId="{FC6BEA39-8AEA-4EDD-A4AD-EA92986246C0}" srcOrd="0" destOrd="0" presId="urn:microsoft.com/office/officeart/2005/8/layout/process1"/>
    <dgm:cxn modelId="{B06C1DA1-AF11-44CB-8E61-BE22DE547DC2}" type="presOf" srcId="{A33D6676-5AD8-4B6C-83DB-29D198C4C65E}" destId="{1DA9704C-53CC-4980-A047-8446DDB38EDF}" srcOrd="0" destOrd="0" presId="urn:microsoft.com/office/officeart/2005/8/layout/process1"/>
    <dgm:cxn modelId="{419382A3-1236-40AF-A64B-844018CCA55E}" srcId="{CA54511B-A818-4B12-A531-01D39260970A}" destId="{029E2244-E8BE-4E1E-97F0-DF7E0A5AD2C9}" srcOrd="2" destOrd="0" parTransId="{8343F5FA-4FAF-4E32-9E8B-FC50C2E7829B}" sibTransId="{B7887CD4-803F-4F31-A1BF-458A0D7C0207}"/>
    <dgm:cxn modelId="{281408A9-C5B6-4F4C-B336-03AEEB5529CF}" type="presOf" srcId="{CA54511B-A818-4B12-A531-01D39260970A}" destId="{CF1A92FA-D535-41DB-BE8E-D7617BEBA54A}" srcOrd="0" destOrd="0" presId="urn:microsoft.com/office/officeart/2005/8/layout/process1"/>
    <dgm:cxn modelId="{934551CD-041B-40DF-8C42-B27944C5B752}" type="presOf" srcId="{FC4443E7-5846-4F79-9F6D-D0EF87BED4DC}" destId="{C907B7A8-6EAA-4BF7-B5D0-87A1F7D3780E}" srcOrd="0" destOrd="0" presId="urn:microsoft.com/office/officeart/2005/8/layout/process1"/>
    <dgm:cxn modelId="{14EF03FF-44FA-45E4-AF85-EBCD7D12B0A1}" srcId="{CA54511B-A818-4B12-A531-01D39260970A}" destId="{6BC3082A-9F5C-4852-AB3B-773F53D26282}" srcOrd="1" destOrd="0" parTransId="{4E8644CC-360F-436F-A384-9E1605ADD3F3}" sibTransId="{FC4443E7-5846-4F79-9F6D-D0EF87BED4DC}"/>
    <dgm:cxn modelId="{7A64E3A0-F5F3-4257-AA27-B71B7EEE3484}" type="presParOf" srcId="{CF1A92FA-D535-41DB-BE8E-D7617BEBA54A}" destId="{159FD7F2-16A5-40E8-BB6A-7FD9D536935C}" srcOrd="0" destOrd="0" presId="urn:microsoft.com/office/officeart/2005/8/layout/process1"/>
    <dgm:cxn modelId="{09DCB18F-7C45-4534-8D50-AB708325CDC0}" type="presParOf" srcId="{CF1A92FA-D535-41DB-BE8E-D7617BEBA54A}" destId="{1DA9704C-53CC-4980-A047-8446DDB38EDF}" srcOrd="1" destOrd="0" presId="urn:microsoft.com/office/officeart/2005/8/layout/process1"/>
    <dgm:cxn modelId="{FD906DA0-F3E2-40C7-8B67-1C87BE928307}" type="presParOf" srcId="{1DA9704C-53CC-4980-A047-8446DDB38EDF}" destId="{7849B876-2C56-407A-A20E-6C12D3637A56}" srcOrd="0" destOrd="0" presId="urn:microsoft.com/office/officeart/2005/8/layout/process1"/>
    <dgm:cxn modelId="{029DF5E2-0388-4F8F-B816-593E95BF067E}" type="presParOf" srcId="{CF1A92FA-D535-41DB-BE8E-D7617BEBA54A}" destId="{FC6BEA39-8AEA-4EDD-A4AD-EA92986246C0}" srcOrd="2" destOrd="0" presId="urn:microsoft.com/office/officeart/2005/8/layout/process1"/>
    <dgm:cxn modelId="{B435CC7A-64AF-4150-8C58-7C92F7D8D1D8}" type="presParOf" srcId="{CF1A92FA-D535-41DB-BE8E-D7617BEBA54A}" destId="{C907B7A8-6EAA-4BF7-B5D0-87A1F7D3780E}" srcOrd="3" destOrd="0" presId="urn:microsoft.com/office/officeart/2005/8/layout/process1"/>
    <dgm:cxn modelId="{3F22E759-E8C0-4C36-BEFD-F08376A71662}" type="presParOf" srcId="{C907B7A8-6EAA-4BF7-B5D0-87A1F7D3780E}" destId="{FB596A2C-1C89-4F8F-A2B0-989A3507692A}" srcOrd="0" destOrd="0" presId="urn:microsoft.com/office/officeart/2005/8/layout/process1"/>
    <dgm:cxn modelId="{3BBA9810-D5FC-49E8-B1C2-C92CA415DC78}" type="presParOf" srcId="{CF1A92FA-D535-41DB-BE8E-D7617BEBA54A}" destId="{2FFC16F4-076E-4F19-A096-3F25BA80AEB4}"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C0B0A9-043F-4E6D-AE86-7380AD31BFA0}" type="doc">
      <dgm:prSet loTypeId="urn:microsoft.com/office/officeart/2009/layout/CircleArrowProcess" loCatId="cycle" qsTypeId="urn:microsoft.com/office/officeart/2005/8/quickstyle/3d1" qsCatId="3D" csTypeId="urn:microsoft.com/office/officeart/2005/8/colors/accent1_2" csCatId="accent1" phldr="1"/>
      <dgm:spPr/>
      <dgm:t>
        <a:bodyPr/>
        <a:lstStyle/>
        <a:p>
          <a:endParaRPr lang="en-US"/>
        </a:p>
      </dgm:t>
    </dgm:pt>
    <dgm:pt modelId="{4865399D-0AAD-4082-A9FD-8187D063DE80}">
      <dgm:prSet phldrT="[Text]"/>
      <dgm:spPr/>
      <dgm:t>
        <a:bodyPr/>
        <a:lstStyle/>
        <a:p>
          <a:endParaRPr lang="en-US" dirty="0"/>
        </a:p>
      </dgm:t>
    </dgm:pt>
    <dgm:pt modelId="{523CABC5-6C63-4E00-B2C1-ED05287ED0BD}" type="parTrans" cxnId="{88CB7167-4C32-411B-AF7A-0A6651F56630}">
      <dgm:prSet/>
      <dgm:spPr/>
      <dgm:t>
        <a:bodyPr/>
        <a:lstStyle/>
        <a:p>
          <a:endParaRPr lang="en-US"/>
        </a:p>
      </dgm:t>
    </dgm:pt>
    <dgm:pt modelId="{F05531DA-5D37-4318-935B-14BEE2A784AA}" type="sibTrans" cxnId="{88CB7167-4C32-411B-AF7A-0A6651F56630}">
      <dgm:prSet/>
      <dgm:spPr/>
      <dgm:t>
        <a:bodyPr/>
        <a:lstStyle/>
        <a:p>
          <a:endParaRPr lang="en-US"/>
        </a:p>
      </dgm:t>
    </dgm:pt>
    <dgm:pt modelId="{6C334A76-3E7D-489D-A450-D9C5E1B12E0C}">
      <dgm:prSet phldrT="[Text]"/>
      <dgm:spPr/>
      <dgm:t>
        <a:bodyPr/>
        <a:lstStyle/>
        <a:p>
          <a:endParaRPr lang="en-US" dirty="0"/>
        </a:p>
      </dgm:t>
    </dgm:pt>
    <dgm:pt modelId="{DB7B5D2C-0ADC-442E-BC45-3AF1DE795299}" type="parTrans" cxnId="{D6F0F15B-9527-412F-8AC1-C788D026AD93}">
      <dgm:prSet/>
      <dgm:spPr/>
      <dgm:t>
        <a:bodyPr/>
        <a:lstStyle/>
        <a:p>
          <a:endParaRPr lang="en-US"/>
        </a:p>
      </dgm:t>
    </dgm:pt>
    <dgm:pt modelId="{87433865-B905-4974-BF70-FD3B483A9957}" type="sibTrans" cxnId="{D6F0F15B-9527-412F-8AC1-C788D026AD93}">
      <dgm:prSet/>
      <dgm:spPr/>
      <dgm:t>
        <a:bodyPr/>
        <a:lstStyle/>
        <a:p>
          <a:endParaRPr lang="en-US"/>
        </a:p>
      </dgm:t>
    </dgm:pt>
    <dgm:pt modelId="{AFF0E058-EC5B-4E6B-861D-8D9552B12A33}">
      <dgm:prSet phldrT="[Text]"/>
      <dgm:spPr/>
      <dgm:t>
        <a:bodyPr/>
        <a:lstStyle/>
        <a:p>
          <a:endParaRPr lang="en-US" dirty="0"/>
        </a:p>
      </dgm:t>
    </dgm:pt>
    <dgm:pt modelId="{2940C4A4-9BBC-4AC0-8821-C702868E301D}" type="sibTrans" cxnId="{262C7101-B78E-432B-B3D1-C559A3EA765E}">
      <dgm:prSet/>
      <dgm:spPr/>
      <dgm:t>
        <a:bodyPr/>
        <a:lstStyle/>
        <a:p>
          <a:endParaRPr lang="en-US"/>
        </a:p>
      </dgm:t>
    </dgm:pt>
    <dgm:pt modelId="{FF99A0E9-69AA-448B-97E8-2764930A58FB}" type="parTrans" cxnId="{262C7101-B78E-432B-B3D1-C559A3EA765E}">
      <dgm:prSet/>
      <dgm:spPr/>
      <dgm:t>
        <a:bodyPr/>
        <a:lstStyle/>
        <a:p>
          <a:endParaRPr lang="en-US"/>
        </a:p>
      </dgm:t>
    </dgm:pt>
    <dgm:pt modelId="{5E1CEE73-096C-41BC-B473-F6AB3E40BCB2}" type="pres">
      <dgm:prSet presAssocID="{6AC0B0A9-043F-4E6D-AE86-7380AD31BFA0}" presName="Name0" presStyleCnt="0">
        <dgm:presLayoutVars>
          <dgm:chMax val="7"/>
          <dgm:chPref val="7"/>
          <dgm:dir/>
          <dgm:animLvl val="lvl"/>
        </dgm:presLayoutVars>
      </dgm:prSet>
      <dgm:spPr/>
    </dgm:pt>
    <dgm:pt modelId="{3D8CD78F-D66D-42F2-B3A8-3C64A56639C3}" type="pres">
      <dgm:prSet presAssocID="{4865399D-0AAD-4082-A9FD-8187D063DE80}" presName="Accent1" presStyleCnt="0"/>
      <dgm:spPr/>
    </dgm:pt>
    <dgm:pt modelId="{DF8F84A8-EEB1-491E-8414-BA486E4C3647}" type="pres">
      <dgm:prSet presAssocID="{4865399D-0AAD-4082-A9FD-8187D063DE80}" presName="Accent" presStyleLbl="node1" presStyleIdx="0" presStyleCnt="3" custLinFactNeighborX="7625" custLinFactNeighborY="-7019"/>
      <dgm:spPr/>
    </dgm:pt>
    <dgm:pt modelId="{6C188516-B381-4465-AF20-DC84ECEA9BC6}" type="pres">
      <dgm:prSet presAssocID="{4865399D-0AAD-4082-A9FD-8187D063DE80}" presName="Parent1" presStyleLbl="revTx" presStyleIdx="0" presStyleCnt="3">
        <dgm:presLayoutVars>
          <dgm:chMax val="1"/>
          <dgm:chPref val="1"/>
          <dgm:bulletEnabled val="1"/>
        </dgm:presLayoutVars>
      </dgm:prSet>
      <dgm:spPr/>
    </dgm:pt>
    <dgm:pt modelId="{61A9FB84-82E9-4588-9F0A-2E8BF592F91C}" type="pres">
      <dgm:prSet presAssocID="{AFF0E058-EC5B-4E6B-861D-8D9552B12A33}" presName="Accent2" presStyleCnt="0"/>
      <dgm:spPr/>
    </dgm:pt>
    <dgm:pt modelId="{C6D17AE1-1182-4F69-A675-6A8C246B915B}" type="pres">
      <dgm:prSet presAssocID="{AFF0E058-EC5B-4E6B-861D-8D9552B12A33}" presName="Accent" presStyleLbl="node1" presStyleIdx="1" presStyleCnt="3" custLinFactNeighborX="2486" custLinFactNeighborY="472"/>
      <dgm:spPr/>
    </dgm:pt>
    <dgm:pt modelId="{443A6334-4CD6-4F21-A2CC-1B7CD05B881E}" type="pres">
      <dgm:prSet presAssocID="{AFF0E058-EC5B-4E6B-861D-8D9552B12A33}" presName="Parent2" presStyleLbl="revTx" presStyleIdx="1" presStyleCnt="3">
        <dgm:presLayoutVars>
          <dgm:chMax val="1"/>
          <dgm:chPref val="1"/>
          <dgm:bulletEnabled val="1"/>
        </dgm:presLayoutVars>
      </dgm:prSet>
      <dgm:spPr/>
    </dgm:pt>
    <dgm:pt modelId="{E3A0EE17-CFC2-452E-9DB0-BEBB06B44ADD}" type="pres">
      <dgm:prSet presAssocID="{6C334A76-3E7D-489D-A450-D9C5E1B12E0C}" presName="Accent3" presStyleCnt="0"/>
      <dgm:spPr/>
    </dgm:pt>
    <dgm:pt modelId="{2FEEC954-0C71-4768-9FB1-953B5E8EEB1E}" type="pres">
      <dgm:prSet presAssocID="{6C334A76-3E7D-489D-A450-D9C5E1B12E0C}" presName="Accent" presStyleLbl="node1" presStyleIdx="2" presStyleCnt="3" custLinFactNeighborX="848" custLinFactNeighborY="0"/>
      <dgm:spPr/>
    </dgm:pt>
    <dgm:pt modelId="{CAB6AA41-153C-4065-9340-AE491B4E8DEF}" type="pres">
      <dgm:prSet presAssocID="{6C334A76-3E7D-489D-A450-D9C5E1B12E0C}" presName="Parent3" presStyleLbl="revTx" presStyleIdx="2" presStyleCnt="3">
        <dgm:presLayoutVars>
          <dgm:chMax val="1"/>
          <dgm:chPref val="1"/>
          <dgm:bulletEnabled val="1"/>
        </dgm:presLayoutVars>
      </dgm:prSet>
      <dgm:spPr/>
    </dgm:pt>
  </dgm:ptLst>
  <dgm:cxnLst>
    <dgm:cxn modelId="{262C7101-B78E-432B-B3D1-C559A3EA765E}" srcId="{6AC0B0A9-043F-4E6D-AE86-7380AD31BFA0}" destId="{AFF0E058-EC5B-4E6B-861D-8D9552B12A33}" srcOrd="1" destOrd="0" parTransId="{FF99A0E9-69AA-448B-97E8-2764930A58FB}" sibTransId="{2940C4A4-9BBC-4AC0-8821-C702868E301D}"/>
    <dgm:cxn modelId="{360A6E09-BB68-4C7A-B74C-27F46CBCB74E}" type="presOf" srcId="{6C334A76-3E7D-489D-A450-D9C5E1B12E0C}" destId="{CAB6AA41-153C-4065-9340-AE491B4E8DEF}" srcOrd="0" destOrd="0" presId="urn:microsoft.com/office/officeart/2009/layout/CircleArrowProcess"/>
    <dgm:cxn modelId="{D6F0F15B-9527-412F-8AC1-C788D026AD93}" srcId="{6AC0B0A9-043F-4E6D-AE86-7380AD31BFA0}" destId="{6C334A76-3E7D-489D-A450-D9C5E1B12E0C}" srcOrd="2" destOrd="0" parTransId="{DB7B5D2C-0ADC-442E-BC45-3AF1DE795299}" sibTransId="{87433865-B905-4974-BF70-FD3B483A9957}"/>
    <dgm:cxn modelId="{88CB7167-4C32-411B-AF7A-0A6651F56630}" srcId="{6AC0B0A9-043F-4E6D-AE86-7380AD31BFA0}" destId="{4865399D-0AAD-4082-A9FD-8187D063DE80}" srcOrd="0" destOrd="0" parTransId="{523CABC5-6C63-4E00-B2C1-ED05287ED0BD}" sibTransId="{F05531DA-5D37-4318-935B-14BEE2A784AA}"/>
    <dgm:cxn modelId="{37361274-D372-45DD-B965-87440A70D5D9}" type="presOf" srcId="{6AC0B0A9-043F-4E6D-AE86-7380AD31BFA0}" destId="{5E1CEE73-096C-41BC-B473-F6AB3E40BCB2}" srcOrd="0" destOrd="0" presId="urn:microsoft.com/office/officeart/2009/layout/CircleArrowProcess"/>
    <dgm:cxn modelId="{233832F9-A430-4ED9-9DFF-328194A54B76}" type="presOf" srcId="{4865399D-0AAD-4082-A9FD-8187D063DE80}" destId="{6C188516-B381-4465-AF20-DC84ECEA9BC6}" srcOrd="0" destOrd="0" presId="urn:microsoft.com/office/officeart/2009/layout/CircleArrowProcess"/>
    <dgm:cxn modelId="{56B3B5FE-4AA8-4DEC-A3A1-54246B4130CB}" type="presOf" srcId="{AFF0E058-EC5B-4E6B-861D-8D9552B12A33}" destId="{443A6334-4CD6-4F21-A2CC-1B7CD05B881E}" srcOrd="0" destOrd="0" presId="urn:microsoft.com/office/officeart/2009/layout/CircleArrowProcess"/>
    <dgm:cxn modelId="{063A3550-9132-4CFE-A52C-F2AB0829E825}" type="presParOf" srcId="{5E1CEE73-096C-41BC-B473-F6AB3E40BCB2}" destId="{3D8CD78F-D66D-42F2-B3A8-3C64A56639C3}" srcOrd="0" destOrd="0" presId="urn:microsoft.com/office/officeart/2009/layout/CircleArrowProcess"/>
    <dgm:cxn modelId="{E175DCC6-A841-44F3-A6AB-74550FEFC5C5}" type="presParOf" srcId="{3D8CD78F-D66D-42F2-B3A8-3C64A56639C3}" destId="{DF8F84A8-EEB1-491E-8414-BA486E4C3647}" srcOrd="0" destOrd="0" presId="urn:microsoft.com/office/officeart/2009/layout/CircleArrowProcess"/>
    <dgm:cxn modelId="{E77582DA-F8AD-4646-816B-6DB319AA54EF}" type="presParOf" srcId="{5E1CEE73-096C-41BC-B473-F6AB3E40BCB2}" destId="{6C188516-B381-4465-AF20-DC84ECEA9BC6}" srcOrd="1" destOrd="0" presId="urn:microsoft.com/office/officeart/2009/layout/CircleArrowProcess"/>
    <dgm:cxn modelId="{F2F12435-8F4D-440B-B4F9-D764F937CB4E}" type="presParOf" srcId="{5E1CEE73-096C-41BC-B473-F6AB3E40BCB2}" destId="{61A9FB84-82E9-4588-9F0A-2E8BF592F91C}" srcOrd="2" destOrd="0" presId="urn:microsoft.com/office/officeart/2009/layout/CircleArrowProcess"/>
    <dgm:cxn modelId="{FC894BA0-74EF-447F-8FCC-D3ACD0475F3A}" type="presParOf" srcId="{61A9FB84-82E9-4588-9F0A-2E8BF592F91C}" destId="{C6D17AE1-1182-4F69-A675-6A8C246B915B}" srcOrd="0" destOrd="0" presId="urn:microsoft.com/office/officeart/2009/layout/CircleArrowProcess"/>
    <dgm:cxn modelId="{AA6E5161-9E09-4603-BB16-EA7C4F3841CA}" type="presParOf" srcId="{5E1CEE73-096C-41BC-B473-F6AB3E40BCB2}" destId="{443A6334-4CD6-4F21-A2CC-1B7CD05B881E}" srcOrd="3" destOrd="0" presId="urn:microsoft.com/office/officeart/2009/layout/CircleArrowProcess"/>
    <dgm:cxn modelId="{BB5C4EB3-9D01-4D56-806C-5986986D8260}" type="presParOf" srcId="{5E1CEE73-096C-41BC-B473-F6AB3E40BCB2}" destId="{E3A0EE17-CFC2-452E-9DB0-BEBB06B44ADD}" srcOrd="4" destOrd="0" presId="urn:microsoft.com/office/officeart/2009/layout/CircleArrowProcess"/>
    <dgm:cxn modelId="{DE7C2C99-453B-47C2-8064-D2AE0A08C04F}" type="presParOf" srcId="{E3A0EE17-CFC2-452E-9DB0-BEBB06B44ADD}" destId="{2FEEC954-0C71-4768-9FB1-953B5E8EEB1E}" srcOrd="0" destOrd="0" presId="urn:microsoft.com/office/officeart/2009/layout/CircleArrowProcess"/>
    <dgm:cxn modelId="{B2FFB39B-4804-4C99-B7B9-0CAB70837B12}" type="presParOf" srcId="{5E1CEE73-096C-41BC-B473-F6AB3E40BCB2}" destId="{CAB6AA41-153C-4065-9340-AE491B4E8DEF}"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C0B0A9-043F-4E6D-AE86-7380AD31BFA0}" type="doc">
      <dgm:prSet loTypeId="urn:microsoft.com/office/officeart/2009/layout/CircleArrowProcess" loCatId="cycle" qsTypeId="urn:microsoft.com/office/officeart/2005/8/quickstyle/3d1" qsCatId="3D" csTypeId="urn:microsoft.com/office/officeart/2005/8/colors/accent1_2" csCatId="accent1" phldr="1"/>
      <dgm:spPr/>
      <dgm:t>
        <a:bodyPr/>
        <a:lstStyle/>
        <a:p>
          <a:endParaRPr lang="en-US"/>
        </a:p>
      </dgm:t>
    </dgm:pt>
    <dgm:pt modelId="{4865399D-0AAD-4082-A9FD-8187D063DE80}">
      <dgm:prSet phldrT="[Text]"/>
      <dgm:spPr/>
      <dgm:t>
        <a:bodyPr/>
        <a:lstStyle/>
        <a:p>
          <a:endParaRPr lang="en-US" dirty="0"/>
        </a:p>
      </dgm:t>
    </dgm:pt>
    <dgm:pt modelId="{523CABC5-6C63-4E00-B2C1-ED05287ED0BD}" type="parTrans" cxnId="{88CB7167-4C32-411B-AF7A-0A6651F56630}">
      <dgm:prSet/>
      <dgm:spPr/>
      <dgm:t>
        <a:bodyPr/>
        <a:lstStyle/>
        <a:p>
          <a:endParaRPr lang="en-US"/>
        </a:p>
      </dgm:t>
    </dgm:pt>
    <dgm:pt modelId="{F05531DA-5D37-4318-935B-14BEE2A784AA}" type="sibTrans" cxnId="{88CB7167-4C32-411B-AF7A-0A6651F56630}">
      <dgm:prSet/>
      <dgm:spPr/>
      <dgm:t>
        <a:bodyPr/>
        <a:lstStyle/>
        <a:p>
          <a:endParaRPr lang="en-US"/>
        </a:p>
      </dgm:t>
    </dgm:pt>
    <dgm:pt modelId="{6C334A76-3E7D-489D-A450-D9C5E1B12E0C}">
      <dgm:prSet phldrT="[Text]"/>
      <dgm:spPr/>
      <dgm:t>
        <a:bodyPr/>
        <a:lstStyle/>
        <a:p>
          <a:endParaRPr lang="en-US" dirty="0"/>
        </a:p>
      </dgm:t>
    </dgm:pt>
    <dgm:pt modelId="{DB7B5D2C-0ADC-442E-BC45-3AF1DE795299}" type="parTrans" cxnId="{D6F0F15B-9527-412F-8AC1-C788D026AD93}">
      <dgm:prSet/>
      <dgm:spPr/>
      <dgm:t>
        <a:bodyPr/>
        <a:lstStyle/>
        <a:p>
          <a:endParaRPr lang="en-US"/>
        </a:p>
      </dgm:t>
    </dgm:pt>
    <dgm:pt modelId="{87433865-B905-4974-BF70-FD3B483A9957}" type="sibTrans" cxnId="{D6F0F15B-9527-412F-8AC1-C788D026AD93}">
      <dgm:prSet/>
      <dgm:spPr/>
      <dgm:t>
        <a:bodyPr/>
        <a:lstStyle/>
        <a:p>
          <a:endParaRPr lang="en-US"/>
        </a:p>
      </dgm:t>
    </dgm:pt>
    <dgm:pt modelId="{AFF0E058-EC5B-4E6B-861D-8D9552B12A33}">
      <dgm:prSet phldrT="[Text]"/>
      <dgm:spPr/>
      <dgm:t>
        <a:bodyPr/>
        <a:lstStyle/>
        <a:p>
          <a:endParaRPr lang="en-US" dirty="0"/>
        </a:p>
      </dgm:t>
    </dgm:pt>
    <dgm:pt modelId="{2940C4A4-9BBC-4AC0-8821-C702868E301D}" type="sibTrans" cxnId="{262C7101-B78E-432B-B3D1-C559A3EA765E}">
      <dgm:prSet/>
      <dgm:spPr/>
      <dgm:t>
        <a:bodyPr/>
        <a:lstStyle/>
        <a:p>
          <a:endParaRPr lang="en-US"/>
        </a:p>
      </dgm:t>
    </dgm:pt>
    <dgm:pt modelId="{FF99A0E9-69AA-448B-97E8-2764930A58FB}" type="parTrans" cxnId="{262C7101-B78E-432B-B3D1-C559A3EA765E}">
      <dgm:prSet/>
      <dgm:spPr/>
      <dgm:t>
        <a:bodyPr/>
        <a:lstStyle/>
        <a:p>
          <a:endParaRPr lang="en-US"/>
        </a:p>
      </dgm:t>
    </dgm:pt>
    <dgm:pt modelId="{5E1CEE73-096C-41BC-B473-F6AB3E40BCB2}" type="pres">
      <dgm:prSet presAssocID="{6AC0B0A9-043F-4E6D-AE86-7380AD31BFA0}" presName="Name0" presStyleCnt="0">
        <dgm:presLayoutVars>
          <dgm:chMax val="7"/>
          <dgm:chPref val="7"/>
          <dgm:dir/>
          <dgm:animLvl val="lvl"/>
        </dgm:presLayoutVars>
      </dgm:prSet>
      <dgm:spPr/>
    </dgm:pt>
    <dgm:pt modelId="{3D8CD78F-D66D-42F2-B3A8-3C64A56639C3}" type="pres">
      <dgm:prSet presAssocID="{4865399D-0AAD-4082-A9FD-8187D063DE80}" presName="Accent1" presStyleCnt="0"/>
      <dgm:spPr/>
    </dgm:pt>
    <dgm:pt modelId="{DF8F84A8-EEB1-491E-8414-BA486E4C3647}" type="pres">
      <dgm:prSet presAssocID="{4865399D-0AAD-4082-A9FD-8187D063DE80}" presName="Accent" presStyleLbl="node1" presStyleIdx="0" presStyleCnt="3"/>
      <dgm:spPr/>
    </dgm:pt>
    <dgm:pt modelId="{6C188516-B381-4465-AF20-DC84ECEA9BC6}" type="pres">
      <dgm:prSet presAssocID="{4865399D-0AAD-4082-A9FD-8187D063DE80}" presName="Parent1" presStyleLbl="revTx" presStyleIdx="0" presStyleCnt="3">
        <dgm:presLayoutVars>
          <dgm:chMax val="1"/>
          <dgm:chPref val="1"/>
          <dgm:bulletEnabled val="1"/>
        </dgm:presLayoutVars>
      </dgm:prSet>
      <dgm:spPr/>
    </dgm:pt>
    <dgm:pt modelId="{61A9FB84-82E9-4588-9F0A-2E8BF592F91C}" type="pres">
      <dgm:prSet presAssocID="{AFF0E058-EC5B-4E6B-861D-8D9552B12A33}" presName="Accent2" presStyleCnt="0"/>
      <dgm:spPr/>
    </dgm:pt>
    <dgm:pt modelId="{C6D17AE1-1182-4F69-A675-6A8C246B915B}" type="pres">
      <dgm:prSet presAssocID="{AFF0E058-EC5B-4E6B-861D-8D9552B12A33}" presName="Accent" presStyleLbl="node1" presStyleIdx="1" presStyleCnt="3"/>
      <dgm:spPr/>
    </dgm:pt>
    <dgm:pt modelId="{443A6334-4CD6-4F21-A2CC-1B7CD05B881E}" type="pres">
      <dgm:prSet presAssocID="{AFF0E058-EC5B-4E6B-861D-8D9552B12A33}" presName="Parent2" presStyleLbl="revTx" presStyleIdx="1" presStyleCnt="3">
        <dgm:presLayoutVars>
          <dgm:chMax val="1"/>
          <dgm:chPref val="1"/>
          <dgm:bulletEnabled val="1"/>
        </dgm:presLayoutVars>
      </dgm:prSet>
      <dgm:spPr/>
    </dgm:pt>
    <dgm:pt modelId="{E3A0EE17-CFC2-452E-9DB0-BEBB06B44ADD}" type="pres">
      <dgm:prSet presAssocID="{6C334A76-3E7D-489D-A450-D9C5E1B12E0C}" presName="Accent3" presStyleCnt="0"/>
      <dgm:spPr/>
    </dgm:pt>
    <dgm:pt modelId="{2FEEC954-0C71-4768-9FB1-953B5E8EEB1E}" type="pres">
      <dgm:prSet presAssocID="{6C334A76-3E7D-489D-A450-D9C5E1B12E0C}" presName="Accent" presStyleLbl="node1" presStyleIdx="2" presStyleCnt="3"/>
      <dgm:spPr/>
    </dgm:pt>
    <dgm:pt modelId="{CAB6AA41-153C-4065-9340-AE491B4E8DEF}" type="pres">
      <dgm:prSet presAssocID="{6C334A76-3E7D-489D-A450-D9C5E1B12E0C}" presName="Parent3" presStyleLbl="revTx" presStyleIdx="2" presStyleCnt="3">
        <dgm:presLayoutVars>
          <dgm:chMax val="1"/>
          <dgm:chPref val="1"/>
          <dgm:bulletEnabled val="1"/>
        </dgm:presLayoutVars>
      </dgm:prSet>
      <dgm:spPr/>
    </dgm:pt>
  </dgm:ptLst>
  <dgm:cxnLst>
    <dgm:cxn modelId="{262C7101-B78E-432B-B3D1-C559A3EA765E}" srcId="{6AC0B0A9-043F-4E6D-AE86-7380AD31BFA0}" destId="{AFF0E058-EC5B-4E6B-861D-8D9552B12A33}" srcOrd="1" destOrd="0" parTransId="{FF99A0E9-69AA-448B-97E8-2764930A58FB}" sibTransId="{2940C4A4-9BBC-4AC0-8821-C702868E301D}"/>
    <dgm:cxn modelId="{360A6E09-BB68-4C7A-B74C-27F46CBCB74E}" type="presOf" srcId="{6C334A76-3E7D-489D-A450-D9C5E1B12E0C}" destId="{CAB6AA41-153C-4065-9340-AE491B4E8DEF}" srcOrd="0" destOrd="0" presId="urn:microsoft.com/office/officeart/2009/layout/CircleArrowProcess"/>
    <dgm:cxn modelId="{D6F0F15B-9527-412F-8AC1-C788D026AD93}" srcId="{6AC0B0A9-043F-4E6D-AE86-7380AD31BFA0}" destId="{6C334A76-3E7D-489D-A450-D9C5E1B12E0C}" srcOrd="2" destOrd="0" parTransId="{DB7B5D2C-0ADC-442E-BC45-3AF1DE795299}" sibTransId="{87433865-B905-4974-BF70-FD3B483A9957}"/>
    <dgm:cxn modelId="{88CB7167-4C32-411B-AF7A-0A6651F56630}" srcId="{6AC0B0A9-043F-4E6D-AE86-7380AD31BFA0}" destId="{4865399D-0AAD-4082-A9FD-8187D063DE80}" srcOrd="0" destOrd="0" parTransId="{523CABC5-6C63-4E00-B2C1-ED05287ED0BD}" sibTransId="{F05531DA-5D37-4318-935B-14BEE2A784AA}"/>
    <dgm:cxn modelId="{37361274-D372-45DD-B965-87440A70D5D9}" type="presOf" srcId="{6AC0B0A9-043F-4E6D-AE86-7380AD31BFA0}" destId="{5E1CEE73-096C-41BC-B473-F6AB3E40BCB2}" srcOrd="0" destOrd="0" presId="urn:microsoft.com/office/officeart/2009/layout/CircleArrowProcess"/>
    <dgm:cxn modelId="{233832F9-A430-4ED9-9DFF-328194A54B76}" type="presOf" srcId="{4865399D-0AAD-4082-A9FD-8187D063DE80}" destId="{6C188516-B381-4465-AF20-DC84ECEA9BC6}" srcOrd="0" destOrd="0" presId="urn:microsoft.com/office/officeart/2009/layout/CircleArrowProcess"/>
    <dgm:cxn modelId="{56B3B5FE-4AA8-4DEC-A3A1-54246B4130CB}" type="presOf" srcId="{AFF0E058-EC5B-4E6B-861D-8D9552B12A33}" destId="{443A6334-4CD6-4F21-A2CC-1B7CD05B881E}" srcOrd="0" destOrd="0" presId="urn:microsoft.com/office/officeart/2009/layout/CircleArrowProcess"/>
    <dgm:cxn modelId="{063A3550-9132-4CFE-A52C-F2AB0829E825}" type="presParOf" srcId="{5E1CEE73-096C-41BC-B473-F6AB3E40BCB2}" destId="{3D8CD78F-D66D-42F2-B3A8-3C64A56639C3}" srcOrd="0" destOrd="0" presId="urn:microsoft.com/office/officeart/2009/layout/CircleArrowProcess"/>
    <dgm:cxn modelId="{E175DCC6-A841-44F3-A6AB-74550FEFC5C5}" type="presParOf" srcId="{3D8CD78F-D66D-42F2-B3A8-3C64A56639C3}" destId="{DF8F84A8-EEB1-491E-8414-BA486E4C3647}" srcOrd="0" destOrd="0" presId="urn:microsoft.com/office/officeart/2009/layout/CircleArrowProcess"/>
    <dgm:cxn modelId="{E77582DA-F8AD-4646-816B-6DB319AA54EF}" type="presParOf" srcId="{5E1CEE73-096C-41BC-B473-F6AB3E40BCB2}" destId="{6C188516-B381-4465-AF20-DC84ECEA9BC6}" srcOrd="1" destOrd="0" presId="urn:microsoft.com/office/officeart/2009/layout/CircleArrowProcess"/>
    <dgm:cxn modelId="{F2F12435-8F4D-440B-B4F9-D764F937CB4E}" type="presParOf" srcId="{5E1CEE73-096C-41BC-B473-F6AB3E40BCB2}" destId="{61A9FB84-82E9-4588-9F0A-2E8BF592F91C}" srcOrd="2" destOrd="0" presId="urn:microsoft.com/office/officeart/2009/layout/CircleArrowProcess"/>
    <dgm:cxn modelId="{FC894BA0-74EF-447F-8FCC-D3ACD0475F3A}" type="presParOf" srcId="{61A9FB84-82E9-4588-9F0A-2E8BF592F91C}" destId="{C6D17AE1-1182-4F69-A675-6A8C246B915B}" srcOrd="0" destOrd="0" presId="urn:microsoft.com/office/officeart/2009/layout/CircleArrowProcess"/>
    <dgm:cxn modelId="{AA6E5161-9E09-4603-BB16-EA7C4F3841CA}" type="presParOf" srcId="{5E1CEE73-096C-41BC-B473-F6AB3E40BCB2}" destId="{443A6334-4CD6-4F21-A2CC-1B7CD05B881E}" srcOrd="3" destOrd="0" presId="urn:microsoft.com/office/officeart/2009/layout/CircleArrowProcess"/>
    <dgm:cxn modelId="{BB5C4EB3-9D01-4D56-806C-5986986D8260}" type="presParOf" srcId="{5E1CEE73-096C-41BC-B473-F6AB3E40BCB2}" destId="{E3A0EE17-CFC2-452E-9DB0-BEBB06B44ADD}" srcOrd="4" destOrd="0" presId="urn:microsoft.com/office/officeart/2009/layout/CircleArrowProcess"/>
    <dgm:cxn modelId="{DE7C2C99-453B-47C2-8064-D2AE0A08C04F}" type="presParOf" srcId="{E3A0EE17-CFC2-452E-9DB0-BEBB06B44ADD}" destId="{2FEEC954-0C71-4768-9FB1-953B5E8EEB1E}" srcOrd="0" destOrd="0" presId="urn:microsoft.com/office/officeart/2009/layout/CircleArrowProcess"/>
    <dgm:cxn modelId="{B2FFB39B-4804-4C99-B7B9-0CAB70837B12}" type="presParOf" srcId="{5E1CEE73-096C-41BC-B473-F6AB3E40BCB2}" destId="{CAB6AA41-153C-4065-9340-AE491B4E8DEF}"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FD7F2-16A5-40E8-BB6A-7FD9D536935C}">
      <dsp:nvSpPr>
        <dsp:cNvPr id="0" name=""/>
        <dsp:cNvSpPr/>
      </dsp:nvSpPr>
      <dsp:spPr>
        <a:xfrm>
          <a:off x="0" y="324516"/>
          <a:ext cx="2647936" cy="1967363"/>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dirty="0"/>
            <a:t>Burning fossil fuels</a:t>
          </a:r>
        </a:p>
      </dsp:txBody>
      <dsp:txXfrm>
        <a:off x="57622" y="382138"/>
        <a:ext cx="2532692" cy="1852119"/>
      </dsp:txXfrm>
    </dsp:sp>
    <dsp:sp modelId="{1DA9704C-53CC-4980-A047-8446DDB38EDF}">
      <dsp:nvSpPr>
        <dsp:cNvPr id="0" name=""/>
        <dsp:cNvSpPr/>
      </dsp:nvSpPr>
      <dsp:spPr>
        <a:xfrm rot="21598508">
          <a:off x="2928457" y="1001607"/>
          <a:ext cx="576139" cy="6566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928457" y="1132983"/>
        <a:ext cx="403297" cy="394012"/>
      </dsp:txXfrm>
    </dsp:sp>
    <dsp:sp modelId="{FC6BEA39-8AEA-4EDD-A4AD-EA92986246C0}">
      <dsp:nvSpPr>
        <dsp:cNvPr id="0" name=""/>
        <dsp:cNvSpPr/>
      </dsp:nvSpPr>
      <dsp:spPr>
        <a:xfrm>
          <a:off x="3734990" y="329012"/>
          <a:ext cx="2647936" cy="1955130"/>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Releases carbon dioxide into the atmosphere</a:t>
          </a:r>
        </a:p>
      </dsp:txBody>
      <dsp:txXfrm>
        <a:off x="3792254" y="386276"/>
        <a:ext cx="2533408" cy="1840602"/>
      </dsp:txXfrm>
    </dsp:sp>
    <dsp:sp modelId="{C907B7A8-6EAA-4BF7-B5D0-87A1F7D3780E}">
      <dsp:nvSpPr>
        <dsp:cNvPr id="0" name=""/>
        <dsp:cNvSpPr/>
      </dsp:nvSpPr>
      <dsp:spPr>
        <a:xfrm rot="21599287">
          <a:off x="6691156" y="955277"/>
          <a:ext cx="561777" cy="6566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6691156" y="1086632"/>
        <a:ext cx="393244" cy="394012"/>
      </dsp:txXfrm>
    </dsp:sp>
    <dsp:sp modelId="{2FFC16F4-076E-4F19-A096-3F25BA80AEB4}">
      <dsp:nvSpPr>
        <dsp:cNvPr id="0" name=""/>
        <dsp:cNvSpPr/>
      </dsp:nvSpPr>
      <dsp:spPr>
        <a:xfrm>
          <a:off x="7419246" y="310765"/>
          <a:ext cx="3394204" cy="1989939"/>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CO</a:t>
          </a:r>
          <a:r>
            <a:rPr lang="en-GB" sz="1900" kern="1200" baseline="-25000" dirty="0"/>
            <a:t>2</a:t>
          </a:r>
          <a:r>
            <a:rPr lang="en-US" sz="1900" kern="1200" dirty="0"/>
            <a:t> is known as a ‘greenhouse gas’ meaning that when released it becomes trapped in the upper layer of the atmosphere and it warms the planet</a:t>
          </a:r>
        </a:p>
      </dsp:txBody>
      <dsp:txXfrm>
        <a:off x="7477529" y="369048"/>
        <a:ext cx="3277638" cy="1873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F84A8-EEB1-491E-8414-BA486E4C3647}">
      <dsp:nvSpPr>
        <dsp:cNvPr id="0" name=""/>
        <dsp:cNvSpPr/>
      </dsp:nvSpPr>
      <dsp:spPr>
        <a:xfrm>
          <a:off x="1630499" y="-149507"/>
          <a:ext cx="2129718" cy="2130042"/>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188516-B381-4465-AF20-DC84ECEA9BC6}">
      <dsp:nvSpPr>
        <dsp:cNvPr id="0" name=""/>
        <dsp:cNvSpPr/>
      </dsp:nvSpPr>
      <dsp:spPr>
        <a:xfrm>
          <a:off x="1938845" y="769010"/>
          <a:ext cx="1183443" cy="59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n-US" sz="3800" kern="1200" dirty="0"/>
        </a:p>
      </dsp:txBody>
      <dsp:txXfrm>
        <a:off x="1938845" y="769010"/>
        <a:ext cx="1183443" cy="591580"/>
      </dsp:txXfrm>
    </dsp:sp>
    <dsp:sp modelId="{C6D17AE1-1182-4F69-A675-6A8C246B915B}">
      <dsp:nvSpPr>
        <dsp:cNvPr id="0" name=""/>
        <dsp:cNvSpPr/>
      </dsp:nvSpPr>
      <dsp:spPr>
        <a:xfrm>
          <a:off x="929530" y="1233921"/>
          <a:ext cx="2129718" cy="2130042"/>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43A6334-4CD6-4F21-A2CC-1B7CD05B881E}">
      <dsp:nvSpPr>
        <dsp:cNvPr id="0" name=""/>
        <dsp:cNvSpPr/>
      </dsp:nvSpPr>
      <dsp:spPr>
        <a:xfrm>
          <a:off x="1349723" y="1999957"/>
          <a:ext cx="1183443" cy="59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n-US" sz="3800" kern="1200" dirty="0"/>
        </a:p>
      </dsp:txBody>
      <dsp:txXfrm>
        <a:off x="1349723" y="1999957"/>
        <a:ext cx="1183443" cy="591580"/>
      </dsp:txXfrm>
    </dsp:sp>
    <dsp:sp modelId="{2FEEC954-0C71-4768-9FB1-953B5E8EEB1E}">
      <dsp:nvSpPr>
        <dsp:cNvPr id="0" name=""/>
        <dsp:cNvSpPr/>
      </dsp:nvSpPr>
      <dsp:spPr>
        <a:xfrm>
          <a:off x="1635204" y="2594192"/>
          <a:ext cx="1829758" cy="1830491"/>
        </a:xfrm>
        <a:prstGeom prst="blockArc">
          <a:avLst>
            <a:gd name="adj1" fmla="val 13500000"/>
            <a:gd name="adj2" fmla="val 10800000"/>
            <a:gd name="adj3" fmla="val 1274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AB6AA41-153C-4065-9340-AE491B4E8DEF}">
      <dsp:nvSpPr>
        <dsp:cNvPr id="0" name=""/>
        <dsp:cNvSpPr/>
      </dsp:nvSpPr>
      <dsp:spPr>
        <a:xfrm>
          <a:off x="1941645" y="3232674"/>
          <a:ext cx="1183443" cy="59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n-US" sz="3800" kern="1200" dirty="0"/>
        </a:p>
      </dsp:txBody>
      <dsp:txXfrm>
        <a:off x="1941645" y="3232674"/>
        <a:ext cx="1183443" cy="591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F84A8-EEB1-491E-8414-BA486E4C3647}">
      <dsp:nvSpPr>
        <dsp:cNvPr id="0" name=""/>
        <dsp:cNvSpPr/>
      </dsp:nvSpPr>
      <dsp:spPr>
        <a:xfrm>
          <a:off x="962582" y="0"/>
          <a:ext cx="1554626" cy="1554863"/>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188516-B381-4465-AF20-DC84ECEA9BC6}">
      <dsp:nvSpPr>
        <dsp:cNvPr id="0" name=""/>
        <dsp:cNvSpPr/>
      </dsp:nvSpPr>
      <dsp:spPr>
        <a:xfrm>
          <a:off x="1306206" y="561352"/>
          <a:ext cx="863876" cy="43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1306206" y="561352"/>
        <a:ext cx="863876" cy="431834"/>
      </dsp:txXfrm>
    </dsp:sp>
    <dsp:sp modelId="{C6D17AE1-1182-4F69-A675-6A8C246B915B}">
      <dsp:nvSpPr>
        <dsp:cNvPr id="0" name=""/>
        <dsp:cNvSpPr/>
      </dsp:nvSpPr>
      <dsp:spPr>
        <a:xfrm>
          <a:off x="530790" y="893384"/>
          <a:ext cx="1554626" cy="1554863"/>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43A6334-4CD6-4F21-A2CC-1B7CD05B881E}">
      <dsp:nvSpPr>
        <dsp:cNvPr id="0" name=""/>
        <dsp:cNvSpPr/>
      </dsp:nvSpPr>
      <dsp:spPr>
        <a:xfrm>
          <a:off x="876165" y="1459904"/>
          <a:ext cx="863876" cy="43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876165" y="1459904"/>
        <a:ext cx="863876" cy="431834"/>
      </dsp:txXfrm>
    </dsp:sp>
    <dsp:sp modelId="{2FEEC954-0C71-4768-9FB1-953B5E8EEB1E}">
      <dsp:nvSpPr>
        <dsp:cNvPr id="0" name=""/>
        <dsp:cNvSpPr/>
      </dsp:nvSpPr>
      <dsp:spPr>
        <a:xfrm>
          <a:off x="1073231" y="1893677"/>
          <a:ext cx="1335665" cy="1336200"/>
        </a:xfrm>
        <a:prstGeom prst="blockArc">
          <a:avLst>
            <a:gd name="adj1" fmla="val 13500000"/>
            <a:gd name="adj2" fmla="val 10800000"/>
            <a:gd name="adj3" fmla="val 1274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AB6AA41-153C-4065-9340-AE491B4E8DEF}">
      <dsp:nvSpPr>
        <dsp:cNvPr id="0" name=""/>
        <dsp:cNvSpPr/>
      </dsp:nvSpPr>
      <dsp:spPr>
        <a:xfrm>
          <a:off x="1308249" y="2359748"/>
          <a:ext cx="863876" cy="43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1308249" y="2359748"/>
        <a:ext cx="863876" cy="4318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069D53E-30BA-43FC-9D81-D373786B8883}" type="datetimeFigureOut">
              <a:rPr lang="en-GB" smtClean="0"/>
              <a:t>17/01/2023</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EB5E099-A5AF-493B-8AFA-838ABDF8196F}" type="slidenum">
              <a:rPr lang="en-GB" smtClean="0"/>
              <a:t>‹#›</a:t>
            </a:fld>
            <a:endParaRPr lang="en-GB" dirty="0"/>
          </a:p>
        </p:txBody>
      </p:sp>
    </p:spTree>
    <p:extLst>
      <p:ext uri="{BB962C8B-B14F-4D97-AF65-F5344CB8AC3E}">
        <p14:creationId xmlns:p14="http://schemas.microsoft.com/office/powerpoint/2010/main" val="1866359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8E0ACE1-62C9-474A-8A2D-92E9CD78C9DE}" type="datetimeFigureOut">
              <a:rPr lang="en-GB" smtClean="0"/>
              <a:t>17/01/2023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571603B-FB85-4D25-B7DD-F3EF5901B1E5}" type="slidenum">
              <a:rPr lang="en-GB" smtClean="0"/>
              <a:t>‹#›</a:t>
            </a:fld>
            <a:endParaRPr lang="en-GB" dirty="0"/>
          </a:p>
        </p:txBody>
      </p:sp>
    </p:spTree>
    <p:extLst>
      <p:ext uri="{BB962C8B-B14F-4D97-AF65-F5344CB8AC3E}">
        <p14:creationId xmlns:p14="http://schemas.microsoft.com/office/powerpoint/2010/main" val="1944909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71603B-FB85-4D25-B7DD-F3EF5901B1E5}" type="slidenum">
              <a:rPr lang="en-GB" smtClean="0"/>
              <a:t>1</a:t>
            </a:fld>
            <a:endParaRPr lang="en-GB" dirty="0"/>
          </a:p>
        </p:txBody>
      </p:sp>
    </p:spTree>
    <p:extLst>
      <p:ext uri="{BB962C8B-B14F-4D97-AF65-F5344CB8AC3E}">
        <p14:creationId xmlns:p14="http://schemas.microsoft.com/office/powerpoint/2010/main" val="44644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52E644-F226-4075-9CD8-BCAB711F20FF}" type="slidenum">
              <a:rPr lang="en-GB" smtClean="0"/>
              <a:t>10</a:t>
            </a:fld>
            <a:endParaRPr lang="en-GB" dirty="0"/>
          </a:p>
        </p:txBody>
      </p:sp>
    </p:spTree>
    <p:extLst>
      <p:ext uri="{BB962C8B-B14F-4D97-AF65-F5344CB8AC3E}">
        <p14:creationId xmlns:p14="http://schemas.microsoft.com/office/powerpoint/2010/main" val="125585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71603B-FB85-4D25-B7DD-F3EF5901B1E5}" type="slidenum">
              <a:rPr lang="en-GB" smtClean="0"/>
              <a:t>12</a:t>
            </a:fld>
            <a:endParaRPr lang="en-GB" dirty="0"/>
          </a:p>
        </p:txBody>
      </p:sp>
    </p:spTree>
    <p:extLst>
      <p:ext uri="{BB962C8B-B14F-4D97-AF65-F5344CB8AC3E}">
        <p14:creationId xmlns:p14="http://schemas.microsoft.com/office/powerpoint/2010/main" val="3553314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71603B-FB85-4D25-B7DD-F3EF5901B1E5}" type="slidenum">
              <a:rPr lang="en-GB" smtClean="0"/>
              <a:t>13</a:t>
            </a:fld>
            <a:endParaRPr lang="en-GB" dirty="0"/>
          </a:p>
        </p:txBody>
      </p:sp>
    </p:spTree>
    <p:extLst>
      <p:ext uri="{BB962C8B-B14F-4D97-AF65-F5344CB8AC3E}">
        <p14:creationId xmlns:p14="http://schemas.microsoft.com/office/powerpoint/2010/main" val="1802915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71603B-FB85-4D25-B7DD-F3EF5901B1E5}" type="slidenum">
              <a:rPr lang="en-GB" smtClean="0"/>
              <a:t>14</a:t>
            </a:fld>
            <a:endParaRPr lang="en-GB" dirty="0"/>
          </a:p>
        </p:txBody>
      </p:sp>
    </p:spTree>
    <p:extLst>
      <p:ext uri="{BB962C8B-B14F-4D97-AF65-F5344CB8AC3E}">
        <p14:creationId xmlns:p14="http://schemas.microsoft.com/office/powerpoint/2010/main" val="1308369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71603B-FB85-4D25-B7DD-F3EF5901B1E5}" type="slidenum">
              <a:rPr lang="en-GB" smtClean="0"/>
              <a:t>18</a:t>
            </a:fld>
            <a:endParaRPr lang="en-GB" dirty="0"/>
          </a:p>
        </p:txBody>
      </p:sp>
    </p:spTree>
    <p:extLst>
      <p:ext uri="{BB962C8B-B14F-4D97-AF65-F5344CB8AC3E}">
        <p14:creationId xmlns:p14="http://schemas.microsoft.com/office/powerpoint/2010/main" val="2263270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71603B-FB85-4D25-B7DD-F3EF5901B1E5}" type="slidenum">
              <a:rPr lang="en-GB" smtClean="0"/>
              <a:t>24</a:t>
            </a:fld>
            <a:endParaRPr lang="en-GB" dirty="0"/>
          </a:p>
        </p:txBody>
      </p:sp>
    </p:spTree>
    <p:extLst>
      <p:ext uri="{BB962C8B-B14F-4D97-AF65-F5344CB8AC3E}">
        <p14:creationId xmlns:p14="http://schemas.microsoft.com/office/powerpoint/2010/main" val="358914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71603B-FB85-4D25-B7DD-F3EF5901B1E5}" type="slidenum">
              <a:rPr lang="en-GB" smtClean="0"/>
              <a:t>25</a:t>
            </a:fld>
            <a:endParaRPr lang="en-GB" dirty="0"/>
          </a:p>
        </p:txBody>
      </p:sp>
    </p:spTree>
    <p:extLst>
      <p:ext uri="{BB962C8B-B14F-4D97-AF65-F5344CB8AC3E}">
        <p14:creationId xmlns:p14="http://schemas.microsoft.com/office/powerpoint/2010/main" val="363247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71603B-FB85-4D25-B7DD-F3EF5901B1E5}" type="slidenum">
              <a:rPr lang="en-GB" smtClean="0"/>
              <a:t>2</a:t>
            </a:fld>
            <a:endParaRPr lang="en-GB" dirty="0"/>
          </a:p>
        </p:txBody>
      </p:sp>
    </p:spTree>
    <p:extLst>
      <p:ext uri="{BB962C8B-B14F-4D97-AF65-F5344CB8AC3E}">
        <p14:creationId xmlns:p14="http://schemas.microsoft.com/office/powerpoint/2010/main" val="3120087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71603B-FB85-4D25-B7DD-F3EF5901B1E5}" type="slidenum">
              <a:rPr lang="en-GB" smtClean="0"/>
              <a:t>3</a:t>
            </a:fld>
            <a:endParaRPr lang="en-GB" dirty="0"/>
          </a:p>
        </p:txBody>
      </p:sp>
    </p:spTree>
    <p:extLst>
      <p:ext uri="{BB962C8B-B14F-4D97-AF65-F5344CB8AC3E}">
        <p14:creationId xmlns:p14="http://schemas.microsoft.com/office/powerpoint/2010/main" val="1562391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71603B-FB85-4D25-B7DD-F3EF5901B1E5}" type="slidenum">
              <a:rPr lang="en-GB" smtClean="0"/>
              <a:t>4</a:t>
            </a:fld>
            <a:endParaRPr lang="en-GB" dirty="0"/>
          </a:p>
        </p:txBody>
      </p:sp>
    </p:spTree>
    <p:extLst>
      <p:ext uri="{BB962C8B-B14F-4D97-AF65-F5344CB8AC3E}">
        <p14:creationId xmlns:p14="http://schemas.microsoft.com/office/powerpoint/2010/main" val="1089563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71603B-FB85-4D25-B7DD-F3EF5901B1E5}" type="slidenum">
              <a:rPr lang="en-GB" smtClean="0"/>
              <a:t>5</a:t>
            </a:fld>
            <a:endParaRPr lang="en-GB" dirty="0"/>
          </a:p>
        </p:txBody>
      </p:sp>
    </p:spTree>
    <p:extLst>
      <p:ext uri="{BB962C8B-B14F-4D97-AF65-F5344CB8AC3E}">
        <p14:creationId xmlns:p14="http://schemas.microsoft.com/office/powerpoint/2010/main" val="392641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52E644-F226-4075-9CD8-BCAB711F20FF}" type="slidenum">
              <a:rPr lang="en-GB" smtClean="0"/>
              <a:t>6</a:t>
            </a:fld>
            <a:endParaRPr lang="en-GB" dirty="0"/>
          </a:p>
        </p:txBody>
      </p:sp>
    </p:spTree>
    <p:extLst>
      <p:ext uri="{BB962C8B-B14F-4D97-AF65-F5344CB8AC3E}">
        <p14:creationId xmlns:p14="http://schemas.microsoft.com/office/powerpoint/2010/main" val="3763116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fact that is less</a:t>
            </a:r>
            <a:r>
              <a:rPr lang="en-GB" baseline="0" dirty="0"/>
              <a:t> well known is that the has gone through periods of extreme warm and extreme cold in the Earth’s geologic history. However, there are two key caveats to remember when considering this. Firstly, extreme temperatures have never been experienced while humans have been on Earth. Secondly, even the ‘warm’ and ‘cold’ periods have been small changes in comparison to the temperature rise that we have seen in the last 70 years from the burning of fossil fuels (as can be seen in the graphs here).</a:t>
            </a:r>
            <a:endParaRPr lang="en-GB" dirty="0"/>
          </a:p>
        </p:txBody>
      </p:sp>
      <p:sp>
        <p:nvSpPr>
          <p:cNvPr id="4" name="Slide Number Placeholder 3"/>
          <p:cNvSpPr>
            <a:spLocks noGrp="1"/>
          </p:cNvSpPr>
          <p:nvPr>
            <p:ph type="sldNum" sz="quarter" idx="10"/>
          </p:nvPr>
        </p:nvSpPr>
        <p:spPr/>
        <p:txBody>
          <a:bodyPr/>
          <a:lstStyle/>
          <a:p>
            <a:fld id="{F852E644-F226-4075-9CD8-BCAB711F20FF}" type="slidenum">
              <a:rPr lang="en-GB" smtClean="0"/>
              <a:t>7</a:t>
            </a:fld>
            <a:endParaRPr lang="en-GB" dirty="0"/>
          </a:p>
        </p:txBody>
      </p:sp>
    </p:spTree>
    <p:extLst>
      <p:ext uri="{BB962C8B-B14F-4D97-AF65-F5344CB8AC3E}">
        <p14:creationId xmlns:p14="http://schemas.microsoft.com/office/powerpoint/2010/main" val="1220148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71603B-FB85-4D25-B7DD-F3EF5901B1E5}" type="slidenum">
              <a:rPr lang="en-GB" smtClean="0"/>
              <a:t>8</a:t>
            </a:fld>
            <a:endParaRPr lang="en-GB" dirty="0"/>
          </a:p>
        </p:txBody>
      </p:sp>
    </p:spTree>
    <p:extLst>
      <p:ext uri="{BB962C8B-B14F-4D97-AF65-F5344CB8AC3E}">
        <p14:creationId xmlns:p14="http://schemas.microsoft.com/office/powerpoint/2010/main" val="2342823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52E644-F226-4075-9CD8-BCAB711F20FF}" type="slidenum">
              <a:rPr lang="en-GB" smtClean="0"/>
              <a:t>9</a:t>
            </a:fld>
            <a:endParaRPr lang="en-GB" dirty="0"/>
          </a:p>
        </p:txBody>
      </p:sp>
    </p:spTree>
    <p:extLst>
      <p:ext uri="{BB962C8B-B14F-4D97-AF65-F5344CB8AC3E}">
        <p14:creationId xmlns:p14="http://schemas.microsoft.com/office/powerpoint/2010/main" val="203770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535612-6EAD-D341-ACA9-49C5B52B947E}"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F38E6F-E67D-D548-8881-9B7B95A7C069}" type="slidenum">
              <a:rPr lang="en-US" smtClean="0"/>
              <a:t>‹#›</a:t>
            </a:fld>
            <a:endParaRPr lang="en-US" dirty="0"/>
          </a:p>
        </p:txBody>
      </p:sp>
    </p:spTree>
    <p:extLst>
      <p:ext uri="{BB962C8B-B14F-4D97-AF65-F5344CB8AC3E}">
        <p14:creationId xmlns:p14="http://schemas.microsoft.com/office/powerpoint/2010/main" val="411679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535612-6EAD-D341-ACA9-49C5B52B947E}"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F38E6F-E67D-D548-8881-9B7B95A7C069}" type="slidenum">
              <a:rPr lang="en-US" smtClean="0"/>
              <a:t>‹#›</a:t>
            </a:fld>
            <a:endParaRPr lang="en-US" dirty="0"/>
          </a:p>
        </p:txBody>
      </p:sp>
    </p:spTree>
    <p:extLst>
      <p:ext uri="{BB962C8B-B14F-4D97-AF65-F5344CB8AC3E}">
        <p14:creationId xmlns:p14="http://schemas.microsoft.com/office/powerpoint/2010/main" val="213013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535612-6EAD-D341-ACA9-49C5B52B947E}"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F38E6F-E67D-D548-8881-9B7B95A7C069}" type="slidenum">
              <a:rPr lang="en-US" smtClean="0"/>
              <a:t>‹#›</a:t>
            </a:fld>
            <a:endParaRPr lang="en-US" dirty="0"/>
          </a:p>
        </p:txBody>
      </p:sp>
    </p:spTree>
    <p:extLst>
      <p:ext uri="{BB962C8B-B14F-4D97-AF65-F5344CB8AC3E}">
        <p14:creationId xmlns:p14="http://schemas.microsoft.com/office/powerpoint/2010/main" val="396335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535612-6EAD-D341-ACA9-49C5B52B947E}"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F38E6F-E67D-D548-8881-9B7B95A7C069}" type="slidenum">
              <a:rPr lang="en-US" smtClean="0"/>
              <a:t>‹#›</a:t>
            </a:fld>
            <a:endParaRPr lang="en-US" dirty="0"/>
          </a:p>
        </p:txBody>
      </p:sp>
    </p:spTree>
    <p:extLst>
      <p:ext uri="{BB962C8B-B14F-4D97-AF65-F5344CB8AC3E}">
        <p14:creationId xmlns:p14="http://schemas.microsoft.com/office/powerpoint/2010/main" val="63719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535612-6EAD-D341-ACA9-49C5B52B947E}"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F38E6F-E67D-D548-8881-9B7B95A7C069}" type="slidenum">
              <a:rPr lang="en-US" smtClean="0"/>
              <a:t>‹#›</a:t>
            </a:fld>
            <a:endParaRPr lang="en-US" dirty="0"/>
          </a:p>
        </p:txBody>
      </p:sp>
    </p:spTree>
    <p:extLst>
      <p:ext uri="{BB962C8B-B14F-4D97-AF65-F5344CB8AC3E}">
        <p14:creationId xmlns:p14="http://schemas.microsoft.com/office/powerpoint/2010/main" val="3661874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535612-6EAD-D341-ACA9-49C5B52B947E}" type="datetimeFigureOut">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F38E6F-E67D-D548-8881-9B7B95A7C069}" type="slidenum">
              <a:rPr lang="en-US" smtClean="0"/>
              <a:t>‹#›</a:t>
            </a:fld>
            <a:endParaRPr lang="en-US" dirty="0"/>
          </a:p>
        </p:txBody>
      </p:sp>
    </p:spTree>
    <p:extLst>
      <p:ext uri="{BB962C8B-B14F-4D97-AF65-F5344CB8AC3E}">
        <p14:creationId xmlns:p14="http://schemas.microsoft.com/office/powerpoint/2010/main" val="85589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535612-6EAD-D341-ACA9-49C5B52B947E}" type="datetimeFigureOut">
              <a:rPr lang="en-US" smtClean="0"/>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F38E6F-E67D-D548-8881-9B7B95A7C069}" type="slidenum">
              <a:rPr lang="en-US" smtClean="0"/>
              <a:t>‹#›</a:t>
            </a:fld>
            <a:endParaRPr lang="en-US" dirty="0"/>
          </a:p>
        </p:txBody>
      </p:sp>
    </p:spTree>
    <p:extLst>
      <p:ext uri="{BB962C8B-B14F-4D97-AF65-F5344CB8AC3E}">
        <p14:creationId xmlns:p14="http://schemas.microsoft.com/office/powerpoint/2010/main" val="91602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535612-6EAD-D341-ACA9-49C5B52B947E}" type="datetimeFigureOut">
              <a:rPr lang="en-US" smtClean="0"/>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F38E6F-E67D-D548-8881-9B7B95A7C069}" type="slidenum">
              <a:rPr lang="en-US" smtClean="0"/>
              <a:t>‹#›</a:t>
            </a:fld>
            <a:endParaRPr lang="en-US" dirty="0"/>
          </a:p>
        </p:txBody>
      </p:sp>
    </p:spTree>
    <p:extLst>
      <p:ext uri="{BB962C8B-B14F-4D97-AF65-F5344CB8AC3E}">
        <p14:creationId xmlns:p14="http://schemas.microsoft.com/office/powerpoint/2010/main" val="311160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35612-6EAD-D341-ACA9-49C5B52B947E}" type="datetimeFigureOut">
              <a:rPr lang="en-US" smtClean="0"/>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F38E6F-E67D-D548-8881-9B7B95A7C069}" type="slidenum">
              <a:rPr lang="en-US" smtClean="0"/>
              <a:t>‹#›</a:t>
            </a:fld>
            <a:endParaRPr lang="en-US" dirty="0"/>
          </a:p>
        </p:txBody>
      </p:sp>
    </p:spTree>
    <p:extLst>
      <p:ext uri="{BB962C8B-B14F-4D97-AF65-F5344CB8AC3E}">
        <p14:creationId xmlns:p14="http://schemas.microsoft.com/office/powerpoint/2010/main" val="395659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535612-6EAD-D341-ACA9-49C5B52B947E}" type="datetimeFigureOut">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F38E6F-E67D-D548-8881-9B7B95A7C069}" type="slidenum">
              <a:rPr lang="en-US" smtClean="0"/>
              <a:t>‹#›</a:t>
            </a:fld>
            <a:endParaRPr lang="en-US" dirty="0"/>
          </a:p>
        </p:txBody>
      </p:sp>
    </p:spTree>
    <p:extLst>
      <p:ext uri="{BB962C8B-B14F-4D97-AF65-F5344CB8AC3E}">
        <p14:creationId xmlns:p14="http://schemas.microsoft.com/office/powerpoint/2010/main" val="261063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535612-6EAD-D341-ACA9-49C5B52B947E}" type="datetimeFigureOut">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F38E6F-E67D-D548-8881-9B7B95A7C069}" type="slidenum">
              <a:rPr lang="en-US" smtClean="0"/>
              <a:t>‹#›</a:t>
            </a:fld>
            <a:endParaRPr lang="en-US" dirty="0"/>
          </a:p>
        </p:txBody>
      </p:sp>
    </p:spTree>
    <p:extLst>
      <p:ext uri="{BB962C8B-B14F-4D97-AF65-F5344CB8AC3E}">
        <p14:creationId xmlns:p14="http://schemas.microsoft.com/office/powerpoint/2010/main" val="435503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35612-6EAD-D341-ACA9-49C5B52B947E}" type="datetimeFigureOut">
              <a:rPr lang="en-US" smtClean="0"/>
              <a:t>1/17/2023</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38E6F-E67D-D548-8881-9B7B95A7C069}" type="slidenum">
              <a:rPr lang="en-US" smtClean="0"/>
              <a:t>‹#›</a:t>
            </a:fld>
            <a:endParaRPr lang="en-US" dirty="0"/>
          </a:p>
        </p:txBody>
      </p:sp>
    </p:spTree>
    <p:extLst>
      <p:ext uri="{BB962C8B-B14F-4D97-AF65-F5344CB8AC3E}">
        <p14:creationId xmlns:p14="http://schemas.microsoft.com/office/powerpoint/2010/main" val="3647197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22.jpg"/><Relationship Id="rId7" Type="http://schemas.openxmlformats.org/officeDocument/2006/relationships/image" Target="../media/image25.png"/><Relationship Id="rId12" Type="http://schemas.microsoft.com/office/2007/relationships/diagramDrawing" Target="../diagrams/drawing2.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diagramColors" Target="../diagrams/colors2.xml"/><Relationship Id="rId5" Type="http://schemas.openxmlformats.org/officeDocument/2006/relationships/image" Target="../media/image23.png"/><Relationship Id="rId10" Type="http://schemas.openxmlformats.org/officeDocument/2006/relationships/diagramQuickStyle" Target="../diagrams/quickStyle2.xml"/><Relationship Id="rId4" Type="http://schemas.openxmlformats.org/officeDocument/2006/relationships/image" Target="../media/image16.png"/><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8.pn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29.png"/><Relationship Id="rId4" Type="http://schemas.openxmlformats.org/officeDocument/2006/relationships/diagramData" Target="../diagrams/data3.xml"/><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s://footprint.wwf.org.uk/?pc=ATC001002&amp;gclsrc=aw.ds&amp;ds_rl=1263542&amp;gclid=EAIaIQobChMIzoTQmram8wIVg7HtCh3HjASHEAAYASAAEgLvxfD_BwE#/"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localpartnerships.org.uk/greenhouse-gas-accounting-tool/" TargetMode="External"/><Relationship Id="rId4" Type="http://schemas.openxmlformats.org/officeDocument/2006/relationships/hyperlink" Target="https://zero.giki.eart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6.png"/><Relationship Id="rId7" Type="http://schemas.openxmlformats.org/officeDocument/2006/relationships/image" Target="../media/image39.sv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hyperlink" Target="https://www.outdoor-learning.org/Good-Practice/Good-Practice/Future-Footprints" TargetMode="External"/><Relationship Id="rId4" Type="http://schemas.openxmlformats.org/officeDocument/2006/relationships/hyperlink" Target="mailto:environmentalstewardship@outdoor-learning.org" TargetMode="External"/><Relationship Id="rId9" Type="http://schemas.openxmlformats.org/officeDocument/2006/relationships/image" Target="../media/image41.sv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bbc.co.uk/news/science-environment-5885910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hyperlink" Target="https://www.rspb.org.uk/globalassets/downloads/about-us/48398rspb-biodivesity-intactness-index-summary-report-v4.pdf" TargetMode="External"/><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nature.com/articles/d41586-021-02582-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16"/>
          <a:stretch/>
        </p:blipFill>
        <p:spPr>
          <a:xfrm>
            <a:off x="21772" y="124178"/>
            <a:ext cx="12192000" cy="6733822"/>
          </a:xfrm>
          <a:prstGeom prst="rect">
            <a:avLst/>
          </a:prstGeom>
        </p:spPr>
      </p:pic>
      <p:sp>
        <p:nvSpPr>
          <p:cNvPr id="2" name="Title 1"/>
          <p:cNvSpPr>
            <a:spLocks noGrp="1"/>
          </p:cNvSpPr>
          <p:nvPr>
            <p:ph type="ctrTitle"/>
          </p:nvPr>
        </p:nvSpPr>
        <p:spPr>
          <a:xfrm>
            <a:off x="903111" y="282223"/>
            <a:ext cx="9764889" cy="1151466"/>
          </a:xfrm>
        </p:spPr>
        <p:txBody>
          <a:bodyPr/>
          <a:lstStyle/>
          <a:p>
            <a:pPr algn="l"/>
            <a:r>
              <a:rPr lang="en-GB" dirty="0"/>
              <a:t>Future Footprints:</a:t>
            </a:r>
          </a:p>
        </p:txBody>
      </p:sp>
      <p:sp>
        <p:nvSpPr>
          <p:cNvPr id="3" name="Subtitle 2"/>
          <p:cNvSpPr>
            <a:spLocks noGrp="1"/>
          </p:cNvSpPr>
          <p:nvPr>
            <p:ph type="subTitle" idx="1"/>
          </p:nvPr>
        </p:nvSpPr>
        <p:spPr>
          <a:xfrm>
            <a:off x="903111" y="1591734"/>
            <a:ext cx="9290756" cy="1046163"/>
          </a:xfrm>
        </p:spPr>
        <p:txBody>
          <a:bodyPr>
            <a:normAutofit fontScale="85000" lnSpcReduction="20000"/>
          </a:bodyPr>
          <a:lstStyle/>
          <a:p>
            <a:pPr algn="l"/>
            <a:r>
              <a:rPr lang="en-GB" sz="2800" dirty="0"/>
              <a:t>Promoting sustainable practice in/through Outdoor Education*</a:t>
            </a:r>
          </a:p>
          <a:p>
            <a:pPr algn="l"/>
            <a:endParaRPr lang="en-GB" dirty="0"/>
          </a:p>
          <a:p>
            <a:pPr algn="l"/>
            <a:r>
              <a:rPr lang="en-GB" dirty="0"/>
              <a:t>*</a:t>
            </a:r>
            <a:r>
              <a:rPr lang="en-GB" sz="1400" dirty="0"/>
              <a:t>This use of term can be adapted to suit an organisation/context</a:t>
            </a:r>
          </a:p>
        </p:txBody>
      </p:sp>
      <p:pic>
        <p:nvPicPr>
          <p:cNvPr id="5" name="Content Placeholder 4" descr="C:\Users\dan_jackson\AppData\Local\Microsoft\Windows\INetCache\Content.Word\262_FCC[4409].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4241" y="2114815"/>
            <a:ext cx="2919252" cy="362517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loud Callout 6"/>
          <p:cNvSpPr/>
          <p:nvPr/>
        </p:nvSpPr>
        <p:spPr>
          <a:xfrm>
            <a:off x="561703" y="3439564"/>
            <a:ext cx="3513908" cy="2994203"/>
          </a:xfrm>
          <a:prstGeom prst="cloudCallou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B050"/>
                </a:solidFill>
                <a:latin typeface="Bradley Hand ITC" panose="03070402050302030203" pitchFamily="66" charset="0"/>
              </a:rPr>
              <a:t>The What?</a:t>
            </a:r>
          </a:p>
          <a:p>
            <a:pPr algn="ctr"/>
            <a:r>
              <a:rPr lang="en-GB" sz="2400" b="1" dirty="0">
                <a:solidFill>
                  <a:srgbClr val="00B050"/>
                </a:solidFill>
                <a:latin typeface="Bradley Hand ITC" panose="03070402050302030203" pitchFamily="66" charset="0"/>
              </a:rPr>
              <a:t>The So What?</a:t>
            </a:r>
          </a:p>
          <a:p>
            <a:pPr algn="ctr"/>
            <a:r>
              <a:rPr lang="en-GB" sz="2400" b="1" dirty="0">
                <a:solidFill>
                  <a:srgbClr val="00B050"/>
                </a:solidFill>
                <a:latin typeface="Bradley Hand ITC" panose="03070402050302030203" pitchFamily="66" charset="0"/>
              </a:rPr>
              <a:t>and,</a:t>
            </a:r>
          </a:p>
          <a:p>
            <a:pPr algn="ctr"/>
            <a:r>
              <a:rPr lang="en-GB" sz="2400" b="1" dirty="0">
                <a:solidFill>
                  <a:srgbClr val="00B050"/>
                </a:solidFill>
                <a:latin typeface="Bradley Hand ITC" panose="03070402050302030203" pitchFamily="66" charset="0"/>
              </a:rPr>
              <a:t> The Now What?</a:t>
            </a:r>
          </a:p>
        </p:txBody>
      </p:sp>
    </p:spTree>
    <p:extLst>
      <p:ext uri="{BB962C8B-B14F-4D97-AF65-F5344CB8AC3E}">
        <p14:creationId xmlns:p14="http://schemas.microsoft.com/office/powerpoint/2010/main" val="3609155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80205"/>
          <a:stretch/>
        </p:blipFill>
        <p:spPr>
          <a:xfrm>
            <a:off x="-529" y="5463822"/>
            <a:ext cx="12193057" cy="1333510"/>
          </a:xfrm>
          <a:prstGeom prst="rect">
            <a:avLst/>
          </a:prstGeom>
        </p:spPr>
      </p:pic>
      <p:pic>
        <p:nvPicPr>
          <p:cNvPr id="7" name="Picture 6"/>
          <p:cNvPicPr>
            <a:picLocks noChangeAspect="1"/>
          </p:cNvPicPr>
          <p:nvPr/>
        </p:nvPicPr>
        <p:blipFill>
          <a:blip r:embed="rId4"/>
          <a:stretch>
            <a:fillRect/>
          </a:stretch>
        </p:blipFill>
        <p:spPr>
          <a:xfrm>
            <a:off x="211015" y="365125"/>
            <a:ext cx="6376860" cy="6026178"/>
          </a:xfrm>
          <a:prstGeom prst="rect">
            <a:avLst/>
          </a:prstGeom>
        </p:spPr>
      </p:pic>
      <p:sp>
        <p:nvSpPr>
          <p:cNvPr id="8" name="Rectangle 7"/>
          <p:cNvSpPr/>
          <p:nvPr/>
        </p:nvSpPr>
        <p:spPr>
          <a:xfrm>
            <a:off x="6317565" y="423559"/>
            <a:ext cx="5533613" cy="5909310"/>
          </a:xfrm>
          <a:prstGeom prst="rect">
            <a:avLst/>
          </a:prstGeom>
          <a:solidFill>
            <a:schemeClr val="accent6">
              <a:lumMod val="20000"/>
              <a:lumOff val="80000"/>
            </a:schemeClr>
          </a:solidFill>
        </p:spPr>
        <p:txBody>
          <a:bodyPr wrap="square">
            <a:spAutoFit/>
          </a:bodyPr>
          <a:lstStyle/>
          <a:p>
            <a:r>
              <a:rPr lang="en-GB" b="1" dirty="0">
                <a:solidFill>
                  <a:srgbClr val="222222"/>
                </a:solidFill>
                <a:latin typeface="Harding"/>
              </a:rPr>
              <a:t>A general ‘othering’</a:t>
            </a:r>
          </a:p>
          <a:p>
            <a:endParaRPr lang="en-GB" dirty="0">
              <a:solidFill>
                <a:srgbClr val="222222"/>
              </a:solidFill>
              <a:latin typeface="Harding"/>
            </a:endParaRPr>
          </a:p>
          <a:p>
            <a:r>
              <a:rPr lang="en-GB" dirty="0">
                <a:solidFill>
                  <a:srgbClr val="222222"/>
                </a:solidFill>
                <a:latin typeface="Harding"/>
              </a:rPr>
              <a:t>Among those children who said they have talked to others about climate change (81%), nearly half reported being ignored or dismissed.</a:t>
            </a:r>
          </a:p>
          <a:p>
            <a:endParaRPr lang="en-GB" dirty="0">
              <a:solidFill>
                <a:srgbClr val="222222"/>
              </a:solidFill>
              <a:latin typeface="Harding"/>
            </a:endParaRPr>
          </a:p>
          <a:p>
            <a:r>
              <a:rPr lang="en-GB" dirty="0">
                <a:solidFill>
                  <a:srgbClr val="222222"/>
                </a:solidFill>
                <a:latin typeface="Harding"/>
              </a:rPr>
              <a:t> “There is a general ‘othering’ of children in society, and children’s voices that threaten the predominant narrative of the most powerful group in society,” says study co-author Caroline Hickman, a climate-psychology researcher at the University of Bath, UK. </a:t>
            </a:r>
          </a:p>
          <a:p>
            <a:endParaRPr lang="en-GB" dirty="0">
              <a:solidFill>
                <a:srgbClr val="222222"/>
              </a:solidFill>
              <a:latin typeface="Harding"/>
            </a:endParaRPr>
          </a:p>
          <a:p>
            <a:r>
              <a:rPr lang="en-GB" dirty="0">
                <a:solidFill>
                  <a:srgbClr val="222222"/>
                </a:solidFill>
                <a:latin typeface="Harding"/>
              </a:rPr>
              <a:t>Until now, there has been little research on the psychological impacts of climate change on children, she adds.</a:t>
            </a:r>
          </a:p>
          <a:p>
            <a:endParaRPr lang="en-GB" b="0" i="0" dirty="0">
              <a:solidFill>
                <a:srgbClr val="222222"/>
              </a:solidFill>
              <a:effectLst/>
              <a:latin typeface="Harding"/>
            </a:endParaRPr>
          </a:p>
          <a:p>
            <a:endParaRPr lang="en-GB" dirty="0">
              <a:solidFill>
                <a:srgbClr val="222222"/>
              </a:solidFill>
              <a:latin typeface="Harding"/>
            </a:endParaRPr>
          </a:p>
          <a:p>
            <a:endParaRPr lang="en-GB" b="0" i="0" dirty="0">
              <a:solidFill>
                <a:srgbClr val="222222"/>
              </a:solidFill>
              <a:effectLst/>
              <a:latin typeface="Harding"/>
            </a:endParaRPr>
          </a:p>
          <a:p>
            <a:endParaRPr lang="en-GB" dirty="0">
              <a:solidFill>
                <a:srgbClr val="222222"/>
              </a:solidFill>
              <a:latin typeface="Harding"/>
            </a:endParaRPr>
          </a:p>
          <a:p>
            <a:endParaRPr lang="en-GB" b="0" i="0" dirty="0">
              <a:solidFill>
                <a:srgbClr val="222222"/>
              </a:solidFill>
              <a:effectLst/>
              <a:latin typeface="Harding"/>
            </a:endParaRPr>
          </a:p>
          <a:p>
            <a:endParaRPr lang="en-GB" b="0" i="0" dirty="0">
              <a:solidFill>
                <a:srgbClr val="222222"/>
              </a:solidFill>
              <a:effectLst/>
              <a:latin typeface="Harding"/>
            </a:endParaRPr>
          </a:p>
        </p:txBody>
      </p:sp>
      <p:pic>
        <p:nvPicPr>
          <p:cNvPr id="9" name="Picture 8"/>
          <p:cNvPicPr>
            <a:picLocks noChangeAspect="1"/>
          </p:cNvPicPr>
          <p:nvPr/>
        </p:nvPicPr>
        <p:blipFill>
          <a:blip r:embed="rId5"/>
          <a:stretch>
            <a:fillRect/>
          </a:stretch>
        </p:blipFill>
        <p:spPr>
          <a:xfrm>
            <a:off x="8552677" y="4412342"/>
            <a:ext cx="2785037" cy="1978961"/>
          </a:xfrm>
          <a:prstGeom prst="rect">
            <a:avLst/>
          </a:prstGeom>
        </p:spPr>
      </p:pic>
    </p:spTree>
    <p:extLst>
      <p:ext uri="{BB962C8B-B14F-4D97-AF65-F5344CB8AC3E}">
        <p14:creationId xmlns:p14="http://schemas.microsoft.com/office/powerpoint/2010/main" val="4144436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5616505"/>
            <a:ext cx="12192000" cy="1151458"/>
          </a:xfrm>
          <a:prstGeom prst="rect">
            <a:avLst/>
          </a:prstGeom>
        </p:spPr>
      </p:pic>
      <p:pic>
        <p:nvPicPr>
          <p:cNvPr id="5" name="Picture 4"/>
          <p:cNvPicPr>
            <a:picLocks noChangeAspect="1"/>
          </p:cNvPicPr>
          <p:nvPr/>
        </p:nvPicPr>
        <p:blipFill>
          <a:blip r:embed="rId3"/>
          <a:stretch>
            <a:fillRect/>
          </a:stretch>
        </p:blipFill>
        <p:spPr>
          <a:xfrm>
            <a:off x="5783336" y="556846"/>
            <a:ext cx="6102101" cy="5059659"/>
          </a:xfrm>
          <a:prstGeom prst="rect">
            <a:avLst/>
          </a:prstGeom>
        </p:spPr>
      </p:pic>
      <p:pic>
        <p:nvPicPr>
          <p:cNvPr id="6" name="Picture 5"/>
          <p:cNvPicPr>
            <a:picLocks noChangeAspect="1"/>
          </p:cNvPicPr>
          <p:nvPr/>
        </p:nvPicPr>
        <p:blipFill>
          <a:blip r:embed="rId4"/>
          <a:stretch>
            <a:fillRect/>
          </a:stretch>
        </p:blipFill>
        <p:spPr>
          <a:xfrm>
            <a:off x="807083" y="556846"/>
            <a:ext cx="3505689" cy="4858428"/>
          </a:xfrm>
          <a:prstGeom prst="rect">
            <a:avLst/>
          </a:prstGeom>
        </p:spPr>
      </p:pic>
      <p:sp>
        <p:nvSpPr>
          <p:cNvPr id="7" name="TextBox 6"/>
          <p:cNvSpPr txBox="1"/>
          <p:nvPr/>
        </p:nvSpPr>
        <p:spPr>
          <a:xfrm>
            <a:off x="1006932" y="5703683"/>
            <a:ext cx="3404103" cy="369332"/>
          </a:xfrm>
          <a:prstGeom prst="rect">
            <a:avLst/>
          </a:prstGeom>
          <a:noFill/>
        </p:spPr>
        <p:txBody>
          <a:bodyPr wrap="square" rtlCol="0">
            <a:spAutoFit/>
          </a:bodyPr>
          <a:lstStyle/>
          <a:p>
            <a:r>
              <a:rPr lang="en-GB" dirty="0"/>
              <a:t>Joy Palmer &amp; Philip Neal 1994</a:t>
            </a:r>
          </a:p>
        </p:txBody>
      </p:sp>
      <p:sp>
        <p:nvSpPr>
          <p:cNvPr id="8" name="Oval 7"/>
          <p:cNvSpPr/>
          <p:nvPr/>
        </p:nvSpPr>
        <p:spPr>
          <a:xfrm>
            <a:off x="7903029" y="2132349"/>
            <a:ext cx="1565780" cy="1707422"/>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lumMod val="75000"/>
                  </a:schemeClr>
                </a:solidFill>
                <a:latin typeface="Bradley Hand ITC" panose="03070402050302030203" pitchFamily="66" charset="0"/>
              </a:rPr>
              <a:t>High Quality Outdoor Learning</a:t>
            </a:r>
          </a:p>
        </p:txBody>
      </p:sp>
    </p:spTree>
    <p:extLst>
      <p:ext uri="{BB962C8B-B14F-4D97-AF65-F5344CB8AC3E}">
        <p14:creationId xmlns:p14="http://schemas.microsoft.com/office/powerpoint/2010/main" val="49597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3"/>
          <a:srcRect l="1016"/>
          <a:stretch/>
        </p:blipFill>
        <p:spPr>
          <a:xfrm>
            <a:off x="20528" y="21319"/>
            <a:ext cx="12192000" cy="6733822"/>
          </a:xfrm>
          <a:prstGeom prst="rect">
            <a:avLst/>
          </a:prstGeom>
        </p:spPr>
      </p:pic>
      <p:sp>
        <p:nvSpPr>
          <p:cNvPr id="5" name="TextBox 4"/>
          <p:cNvSpPr txBox="1"/>
          <p:nvPr/>
        </p:nvSpPr>
        <p:spPr>
          <a:xfrm>
            <a:off x="838200" y="490717"/>
            <a:ext cx="6850224" cy="861774"/>
          </a:xfrm>
          <a:prstGeom prst="rect">
            <a:avLst/>
          </a:prstGeom>
          <a:noFill/>
        </p:spPr>
        <p:txBody>
          <a:bodyPr wrap="square" rtlCol="0">
            <a:spAutoFit/>
          </a:bodyPr>
          <a:lstStyle/>
          <a:p>
            <a:r>
              <a:rPr lang="en-GB" dirty="0"/>
              <a:t> </a:t>
            </a:r>
          </a:p>
          <a:p>
            <a:r>
              <a:rPr lang="en-GB" sz="3200" b="1" dirty="0">
                <a:solidFill>
                  <a:schemeClr val="accent6">
                    <a:lumMod val="75000"/>
                  </a:schemeClr>
                </a:solidFill>
              </a:rPr>
              <a:t>The Future Footprints Promise</a:t>
            </a:r>
            <a:endParaRPr lang="en-GB" sz="3200" dirty="0">
              <a:solidFill>
                <a:schemeClr val="accent6">
                  <a:lumMod val="75000"/>
                </a:schemeClr>
              </a:solidFill>
            </a:endParaRPr>
          </a:p>
        </p:txBody>
      </p:sp>
      <p:sp>
        <p:nvSpPr>
          <p:cNvPr id="6" name="Rectangle 5"/>
          <p:cNvSpPr/>
          <p:nvPr/>
        </p:nvSpPr>
        <p:spPr>
          <a:xfrm>
            <a:off x="838200" y="1817274"/>
            <a:ext cx="10515600" cy="4241802"/>
          </a:xfrm>
          <a:prstGeom prst="rect">
            <a:avLst/>
          </a:prstGeom>
        </p:spPr>
        <p:txBody>
          <a:bodyPr wrap="square">
            <a:spAutoFit/>
          </a:bodyPr>
          <a:lstStyle/>
          <a:p>
            <a:pPr>
              <a:lnSpc>
                <a:spcPct val="107000"/>
              </a:lnSpc>
              <a:spcAft>
                <a:spcPts val="0"/>
              </a:spcAft>
            </a:pPr>
            <a:r>
              <a:rPr lang="en-GB" sz="2000" b="1" dirty="0">
                <a:solidFill>
                  <a:srgbClr val="548235"/>
                </a:solidFill>
                <a:latin typeface="Calibri" panose="020F0502020204030204" pitchFamily="34" charset="0"/>
                <a:ea typeface="Calibri" panose="020F0502020204030204" pitchFamily="34" charset="0"/>
                <a:cs typeface="Calibri" panose="020F0502020204030204" pitchFamily="34" charset="0"/>
              </a:rPr>
              <a:t>We agree to take part in the Future Footprints project.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2000" b="1" dirty="0">
              <a:solidFill>
                <a:srgbClr val="548235"/>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en-GB" sz="2000" b="1" dirty="0">
                <a:solidFill>
                  <a:srgbClr val="548235"/>
                </a:solidFill>
                <a:latin typeface="Calibri" panose="020F0502020204030204" pitchFamily="34" charset="0"/>
                <a:ea typeface="Calibri" panose="020F0502020204030204" pitchFamily="34" charset="0"/>
                <a:cs typeface="Calibri" panose="020F0502020204030204" pitchFamily="34" charset="0"/>
              </a:rPr>
              <a:t> </a:t>
            </a:r>
          </a:p>
          <a:p>
            <a:pPr algn="ctr">
              <a:lnSpc>
                <a:spcPct val="107000"/>
              </a:lnSpc>
              <a:spcAft>
                <a:spcPts val="0"/>
              </a:spcAft>
            </a:pPr>
            <a:endParaRPr lang="en-GB" sz="2000" b="1" dirty="0">
              <a:solidFill>
                <a:srgbClr val="548235"/>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en-GB" sz="3200" b="1" dirty="0">
                <a:solidFill>
                  <a:srgbClr val="548235"/>
                </a:solidFill>
                <a:latin typeface="Calibri" panose="020F0502020204030204" pitchFamily="34" charset="0"/>
                <a:ea typeface="Calibri" panose="020F0502020204030204" pitchFamily="34" charset="0"/>
                <a:cs typeface="Calibri" panose="020F0502020204030204" pitchFamily="34" charset="0"/>
              </a:rPr>
              <a:t>Insert name of Centre/Organisation</a:t>
            </a:r>
          </a:p>
          <a:p>
            <a:pPr algn="ctr">
              <a:lnSpc>
                <a:spcPct val="107000"/>
              </a:lnSpc>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2000" b="1" dirty="0">
                <a:solidFill>
                  <a:srgbClr val="548235"/>
                </a:solidFill>
                <a:latin typeface="Calibri" panose="020F0502020204030204" pitchFamily="34" charset="0"/>
                <a:ea typeface="Calibri" panose="020F0502020204030204" pitchFamily="34" charset="0"/>
                <a:cs typeface="Calibri" panose="020F0502020204030204" pitchFamily="34" charset="0"/>
              </a:rPr>
              <a:t>Our ambition is to develop an ethos of shared responsibility so that all individuals involved</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2000" b="1" dirty="0">
                <a:solidFill>
                  <a:srgbClr val="548235"/>
                </a:solidFill>
                <a:latin typeface="Calibri" panose="020F0502020204030204" pitchFamily="34" charset="0"/>
                <a:ea typeface="Calibri" panose="020F0502020204030204" pitchFamily="34" charset="0"/>
                <a:cs typeface="Calibri" panose="020F0502020204030204" pitchFamily="34" charset="0"/>
              </a:rPr>
              <a:t>in our organisation actively engage with, and contribute effectively towards, achieving</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2000" b="1" dirty="0">
                <a:solidFill>
                  <a:srgbClr val="548235"/>
                </a:solidFill>
                <a:latin typeface="Calibri" panose="020F0502020204030204" pitchFamily="34" charset="0"/>
                <a:ea typeface="Calibri" panose="020F0502020204030204" pitchFamily="34" charset="0"/>
                <a:cs typeface="Calibri" panose="020F0502020204030204" pitchFamily="34" charset="0"/>
              </a:rPr>
              <a:t>environmental sustainability for the future of our planet.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2000" b="1" dirty="0">
                <a:solidFill>
                  <a:srgbClr val="548235"/>
                </a:solidFill>
                <a:latin typeface="Calibri" panose="020F0502020204030204" pitchFamily="34" charset="0"/>
                <a:ea typeface="Calibri" panose="020F0502020204030204" pitchFamily="34" charset="0"/>
                <a:cs typeface="Calibri" panose="020F0502020204030204" pitchFamily="34"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b="1" dirty="0">
                <a:solidFill>
                  <a:srgbClr val="548235"/>
                </a:solidFill>
                <a:latin typeface="Calibri" panose="020F0502020204030204" pitchFamily="34" charset="0"/>
                <a:ea typeface="Calibri" panose="020F0502020204030204" pitchFamily="34" charset="0"/>
                <a:cs typeface="Calibri" panose="020F0502020204030204" pitchFamily="34" charset="0"/>
              </a:rPr>
              <a:t>Date: (insert)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loud Callout 6"/>
          <p:cNvSpPr/>
          <p:nvPr/>
        </p:nvSpPr>
        <p:spPr>
          <a:xfrm>
            <a:off x="10045338" y="248194"/>
            <a:ext cx="1950720" cy="2172771"/>
          </a:xfrm>
          <a:prstGeom prst="cloudCallou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B050"/>
                </a:solidFill>
                <a:latin typeface="Bradley Hand ITC" panose="03070402050302030203" pitchFamily="66" charset="0"/>
              </a:rPr>
              <a:t>The Now What?</a:t>
            </a:r>
          </a:p>
        </p:txBody>
      </p:sp>
    </p:spTree>
    <p:extLst>
      <p:ext uri="{BB962C8B-B14F-4D97-AF65-F5344CB8AC3E}">
        <p14:creationId xmlns:p14="http://schemas.microsoft.com/office/powerpoint/2010/main" val="361398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057" y="5408353"/>
            <a:ext cx="12193057" cy="1335140"/>
          </a:xfrm>
          <a:prstGeom prst="rect">
            <a:avLst/>
          </a:prstGeom>
        </p:spPr>
      </p:pic>
      <p:pic>
        <p:nvPicPr>
          <p:cNvPr id="3" name="Picture 2"/>
          <p:cNvPicPr>
            <a:picLocks noChangeAspect="1"/>
          </p:cNvPicPr>
          <p:nvPr/>
        </p:nvPicPr>
        <p:blipFill>
          <a:blip r:embed="rId4"/>
          <a:stretch>
            <a:fillRect/>
          </a:stretch>
        </p:blipFill>
        <p:spPr>
          <a:xfrm>
            <a:off x="1884556" y="517002"/>
            <a:ext cx="8765969" cy="5136396"/>
          </a:xfrm>
          <a:prstGeom prst="rect">
            <a:avLst/>
          </a:prstGeom>
        </p:spPr>
      </p:pic>
    </p:spTree>
    <p:extLst>
      <p:ext uri="{BB962C8B-B14F-4D97-AF65-F5344CB8AC3E}">
        <p14:creationId xmlns:p14="http://schemas.microsoft.com/office/powerpoint/2010/main" val="1573736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57" y="5408353"/>
            <a:ext cx="12193057" cy="1335140"/>
          </a:xfrm>
          <a:prstGeom prst="rect">
            <a:avLst/>
          </a:prstGeom>
        </p:spPr>
      </p:pic>
      <p:pic>
        <p:nvPicPr>
          <p:cNvPr id="6" name="Picture 5"/>
          <p:cNvPicPr>
            <a:picLocks noChangeAspect="1"/>
          </p:cNvPicPr>
          <p:nvPr/>
        </p:nvPicPr>
        <p:blipFill>
          <a:blip r:embed="rId4"/>
          <a:stretch>
            <a:fillRect/>
          </a:stretch>
        </p:blipFill>
        <p:spPr>
          <a:xfrm>
            <a:off x="1362190" y="253496"/>
            <a:ext cx="8698851" cy="5259567"/>
          </a:xfrm>
          <a:prstGeom prst="rect">
            <a:avLst/>
          </a:prstGeom>
        </p:spPr>
      </p:pic>
    </p:spTree>
    <p:extLst>
      <p:ext uri="{BB962C8B-B14F-4D97-AF65-F5344CB8AC3E}">
        <p14:creationId xmlns:p14="http://schemas.microsoft.com/office/powerpoint/2010/main" val="2067459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ar Wheels Steampunk · Free photo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6754" y="2325508"/>
            <a:ext cx="3330496" cy="2497872"/>
          </a:xfrm>
          <a:prstGeom prst="rect">
            <a:avLst/>
          </a:prstGeom>
        </p:spPr>
      </p:pic>
      <p:pic>
        <p:nvPicPr>
          <p:cNvPr id="5" name="Content Placeholder 4" descr="Thought Cloud Free Stock Photo - Public Domain Pictur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4007" y="351140"/>
            <a:ext cx="2404586" cy="2404586"/>
          </a:xfrm>
        </p:spPr>
      </p:pic>
      <p:pic>
        <p:nvPicPr>
          <p:cNvPr id="7" name="Picture 6"/>
          <p:cNvPicPr>
            <a:picLocks noChangeAspect="1"/>
          </p:cNvPicPr>
          <p:nvPr/>
        </p:nvPicPr>
        <p:blipFill>
          <a:blip r:embed="rId4"/>
          <a:stretch>
            <a:fillRect/>
          </a:stretch>
        </p:blipFill>
        <p:spPr>
          <a:xfrm>
            <a:off x="0" y="5229781"/>
            <a:ext cx="12193057" cy="1335140"/>
          </a:xfrm>
          <a:prstGeom prst="rect">
            <a:avLst/>
          </a:prstGeom>
        </p:spPr>
      </p:pic>
      <p:pic>
        <p:nvPicPr>
          <p:cNvPr id="9" name="Picture 8" descr="Boss vs Leader - Which Are You? ~ TRISTUPE.COM"/>
          <p:cNvPicPr>
            <a:picLocks noChangeAspect="1"/>
          </p:cNvPicPr>
          <p:nvPr/>
        </p:nvPicPr>
        <p:blipFill rotWithShape="1">
          <a:blip r:embed="rId5">
            <a:extLst>
              <a:ext uri="{28A0092B-C50C-407E-A947-70E740481C1C}">
                <a14:useLocalDpi xmlns:a14="http://schemas.microsoft.com/office/drawing/2010/main" val="0"/>
              </a:ext>
            </a:extLst>
          </a:blip>
          <a:srcRect l="56640" t="12743"/>
          <a:stretch/>
        </p:blipFill>
        <p:spPr>
          <a:xfrm>
            <a:off x="827443" y="3521898"/>
            <a:ext cx="1927075" cy="27699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p:cNvPicPr>
            <a:picLocks noChangeAspect="1"/>
          </p:cNvPicPr>
          <p:nvPr/>
        </p:nvPicPr>
        <p:blipFill rotWithShape="1">
          <a:blip r:embed="rId4"/>
          <a:srcRect l="41366" t="-9493" r="40368" b="9493"/>
          <a:stretch/>
        </p:blipFill>
        <p:spPr>
          <a:xfrm>
            <a:off x="2422770" y="1812368"/>
            <a:ext cx="2227153" cy="1335140"/>
          </a:xfrm>
          <a:prstGeom prst="rect">
            <a:avLst/>
          </a:prstGeom>
        </p:spPr>
      </p:pic>
      <p:pic>
        <p:nvPicPr>
          <p:cNvPr id="12" name="Picture 11" descr="Clipart - mano con penna - hand and p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9966" y="185728"/>
            <a:ext cx="2239317" cy="1881027"/>
          </a:xfrm>
          <a:prstGeom prst="rect">
            <a:avLst/>
          </a:prstGeom>
        </p:spPr>
      </p:pic>
      <p:pic>
        <p:nvPicPr>
          <p:cNvPr id="13" name="Picture 12" descr="Heart symbol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3290" y="456341"/>
            <a:ext cx="1145490" cy="1145490"/>
          </a:xfrm>
          <a:prstGeom prst="rect">
            <a:avLst/>
          </a:prstGeom>
        </p:spPr>
      </p:pic>
      <p:graphicFrame>
        <p:nvGraphicFramePr>
          <p:cNvPr id="14" name="Diagram 13"/>
          <p:cNvGraphicFramePr/>
          <p:nvPr>
            <p:extLst>
              <p:ext uri="{D42A27DB-BD31-4B8C-83A1-F6EECF244321}">
                <p14:modId xmlns:p14="http://schemas.microsoft.com/office/powerpoint/2010/main" val="248535775"/>
              </p:ext>
            </p:extLst>
          </p:nvPr>
        </p:nvGraphicFramePr>
        <p:xfrm>
          <a:off x="7480816" y="1126241"/>
          <a:ext cx="4474413" cy="44246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p:cNvSpPr txBox="1"/>
          <p:nvPr/>
        </p:nvSpPr>
        <p:spPr>
          <a:xfrm>
            <a:off x="8884329" y="3147508"/>
            <a:ext cx="3518492" cy="523220"/>
          </a:xfrm>
          <a:prstGeom prst="rect">
            <a:avLst/>
          </a:prstGeom>
          <a:noFill/>
        </p:spPr>
        <p:txBody>
          <a:bodyPr wrap="square" rtlCol="0">
            <a:spAutoFit/>
          </a:bodyPr>
          <a:lstStyle/>
          <a:p>
            <a:r>
              <a:rPr lang="en-GB" sz="2800" b="1" dirty="0">
                <a:solidFill>
                  <a:srgbClr val="00B0F0"/>
                </a:solidFill>
                <a:latin typeface="Jokerman" panose="04090605060D06020702" pitchFamily="82" charset="0"/>
              </a:rPr>
              <a:t>Action Planning</a:t>
            </a:r>
          </a:p>
        </p:txBody>
      </p:sp>
      <p:sp>
        <p:nvSpPr>
          <p:cNvPr id="16" name="TextBox 15"/>
          <p:cNvSpPr txBox="1"/>
          <p:nvPr/>
        </p:nvSpPr>
        <p:spPr>
          <a:xfrm>
            <a:off x="8519450" y="456341"/>
            <a:ext cx="4169717" cy="523220"/>
          </a:xfrm>
          <a:prstGeom prst="rect">
            <a:avLst/>
          </a:prstGeom>
          <a:noFill/>
        </p:spPr>
        <p:txBody>
          <a:bodyPr wrap="square" rtlCol="0">
            <a:spAutoFit/>
          </a:bodyPr>
          <a:lstStyle/>
          <a:p>
            <a:r>
              <a:rPr lang="en-GB" sz="2800" b="1" dirty="0">
                <a:solidFill>
                  <a:srgbClr val="00B0F0"/>
                </a:solidFill>
                <a:latin typeface="Jokerman" panose="04090605060D06020702" pitchFamily="82" charset="0"/>
              </a:rPr>
              <a:t>Audit &amp; Review</a:t>
            </a:r>
          </a:p>
        </p:txBody>
      </p:sp>
      <p:sp>
        <p:nvSpPr>
          <p:cNvPr id="18" name="TextBox 17"/>
          <p:cNvSpPr txBox="1"/>
          <p:nvPr/>
        </p:nvSpPr>
        <p:spPr>
          <a:xfrm>
            <a:off x="7413900" y="4394194"/>
            <a:ext cx="1855323" cy="954107"/>
          </a:xfrm>
          <a:prstGeom prst="rect">
            <a:avLst/>
          </a:prstGeom>
          <a:noFill/>
        </p:spPr>
        <p:txBody>
          <a:bodyPr wrap="square" rtlCol="0">
            <a:spAutoFit/>
          </a:bodyPr>
          <a:lstStyle/>
          <a:p>
            <a:r>
              <a:rPr lang="en-GB" sz="2800" b="1" dirty="0">
                <a:solidFill>
                  <a:srgbClr val="00B0F0"/>
                </a:solidFill>
                <a:latin typeface="Jokerman" panose="04090605060D06020702" pitchFamily="82" charset="0"/>
              </a:rPr>
              <a:t>Audit &amp; Review</a:t>
            </a:r>
          </a:p>
        </p:txBody>
      </p:sp>
      <p:sp>
        <p:nvSpPr>
          <p:cNvPr id="19" name="TextBox 18"/>
          <p:cNvSpPr txBox="1"/>
          <p:nvPr/>
        </p:nvSpPr>
        <p:spPr>
          <a:xfrm>
            <a:off x="8189216" y="5812387"/>
            <a:ext cx="4002784" cy="523220"/>
          </a:xfrm>
          <a:prstGeom prst="rect">
            <a:avLst/>
          </a:prstGeom>
          <a:noFill/>
        </p:spPr>
        <p:txBody>
          <a:bodyPr wrap="square" rtlCol="0">
            <a:spAutoFit/>
          </a:bodyPr>
          <a:lstStyle/>
          <a:p>
            <a:r>
              <a:rPr lang="en-GB" sz="2800" b="1" i="1" dirty="0">
                <a:solidFill>
                  <a:srgbClr val="00B0F0"/>
                </a:solidFill>
                <a:latin typeface="Jokerman" panose="04090605060D06020702" pitchFamily="82" charset="0"/>
              </a:rPr>
              <a:t>Keep Going to 2030!</a:t>
            </a:r>
          </a:p>
        </p:txBody>
      </p:sp>
      <p:sp>
        <p:nvSpPr>
          <p:cNvPr id="20" name="Down Arrow 19"/>
          <p:cNvSpPr/>
          <p:nvPr/>
        </p:nvSpPr>
        <p:spPr>
          <a:xfrm>
            <a:off x="3071251" y="1306286"/>
            <a:ext cx="412764" cy="770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Down Arrow 20"/>
          <p:cNvSpPr/>
          <p:nvPr/>
        </p:nvSpPr>
        <p:spPr>
          <a:xfrm>
            <a:off x="3807718" y="1652412"/>
            <a:ext cx="412764" cy="338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Down Arrow 21"/>
          <p:cNvSpPr/>
          <p:nvPr/>
        </p:nvSpPr>
        <p:spPr>
          <a:xfrm rot="10800000">
            <a:off x="3423012" y="3307464"/>
            <a:ext cx="412764" cy="770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1193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par>
                          <p:cTn id="23" fill="hold">
                            <p:stCondLst>
                              <p:cond delay="1000"/>
                            </p:stCondLst>
                            <p:childTnLst>
                              <p:par>
                                <p:cTn id="24" presetID="2" presetClass="entr" presetSubtype="1" fill="hold" grpId="0" nodeType="afterEffect">
                                  <p:stCondLst>
                                    <p:cond delay="25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0-#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1" fill="hold" grpId="0" nodeType="afterEffect">
                                  <p:stCondLst>
                                    <p:cond delay="25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childTnLst>
                                </p:cTn>
                              </p:par>
                            </p:childTnLst>
                          </p:cTn>
                        </p:par>
                        <p:par>
                          <p:cTn id="43" fill="hold">
                            <p:stCondLst>
                              <p:cond delay="1000"/>
                            </p:stCondLst>
                            <p:childTnLst>
                              <p:par>
                                <p:cTn id="44" presetID="21" presetClass="entr" presetSubtype="1"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heel(1)">
                                      <p:cBhvr>
                                        <p:cTn id="46" dur="2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000" fill="hold"/>
                                        <p:tgtEl>
                                          <p:spTgt spid="14"/>
                                        </p:tgtEl>
                                        <p:attrNameLst>
                                          <p:attrName>ppt_w</p:attrName>
                                        </p:attrNameLst>
                                      </p:cBhvr>
                                      <p:tavLst>
                                        <p:tav tm="0">
                                          <p:val>
                                            <p:fltVal val="0"/>
                                          </p:val>
                                        </p:tav>
                                        <p:tav tm="100000">
                                          <p:val>
                                            <p:strVal val="#ppt_w"/>
                                          </p:val>
                                        </p:tav>
                                      </p:tavLst>
                                    </p:anim>
                                    <p:anim calcmode="lin" valueType="num">
                                      <p:cBhvr>
                                        <p:cTn id="52" dur="1000" fill="hold"/>
                                        <p:tgtEl>
                                          <p:spTgt spid="14"/>
                                        </p:tgtEl>
                                        <p:attrNameLst>
                                          <p:attrName>ppt_h</p:attrName>
                                        </p:attrNameLst>
                                      </p:cBhvr>
                                      <p:tavLst>
                                        <p:tav tm="0">
                                          <p:val>
                                            <p:fltVal val="0"/>
                                          </p:val>
                                        </p:tav>
                                        <p:tav tm="100000">
                                          <p:val>
                                            <p:strVal val="#ppt_h"/>
                                          </p:val>
                                        </p:tav>
                                      </p:tavLst>
                                    </p:anim>
                                    <p:anim calcmode="lin" valueType="num">
                                      <p:cBhvr>
                                        <p:cTn id="53" dur="1000" fill="hold"/>
                                        <p:tgtEl>
                                          <p:spTgt spid="14"/>
                                        </p:tgtEl>
                                        <p:attrNameLst>
                                          <p:attrName>style.rotation</p:attrName>
                                        </p:attrNameLst>
                                      </p:cBhvr>
                                      <p:tavLst>
                                        <p:tav tm="0">
                                          <p:val>
                                            <p:fltVal val="90"/>
                                          </p:val>
                                        </p:tav>
                                        <p:tav tm="100000">
                                          <p:val>
                                            <p:fltVal val="0"/>
                                          </p:val>
                                        </p:tav>
                                      </p:tavLst>
                                    </p:anim>
                                    <p:animEffect transition="in" filter="fade">
                                      <p:cBhvr>
                                        <p:cTn id="54" dur="10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childTnLst>
                                </p:cTn>
                              </p:par>
                            </p:childTnLst>
                          </p:cTn>
                        </p:par>
                        <p:par>
                          <p:cTn id="60" fill="hold">
                            <p:stCondLst>
                              <p:cond delay="1000"/>
                            </p:stCondLst>
                            <p:childTnLst>
                              <p:par>
                                <p:cTn id="61" presetID="2" presetClass="entr" presetSubtype="2" fill="hold" grpId="0" nodeType="afterEffect">
                                  <p:stCondLst>
                                    <p:cond delay="200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1000" fill="hold"/>
                                        <p:tgtEl>
                                          <p:spTgt spid="15"/>
                                        </p:tgtEl>
                                        <p:attrNameLst>
                                          <p:attrName>ppt_x</p:attrName>
                                        </p:attrNameLst>
                                      </p:cBhvr>
                                      <p:tavLst>
                                        <p:tav tm="0">
                                          <p:val>
                                            <p:strVal val="1+#ppt_w/2"/>
                                          </p:val>
                                        </p:tav>
                                        <p:tav tm="100000">
                                          <p:val>
                                            <p:strVal val="#ppt_x"/>
                                          </p:val>
                                        </p:tav>
                                      </p:tavLst>
                                    </p:anim>
                                    <p:anim calcmode="lin" valueType="num">
                                      <p:cBhvr additive="base">
                                        <p:cTn id="64" dur="100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4" fill="hold" grpId="0" nodeType="afterEffect">
                                  <p:stCondLst>
                                    <p:cond delay="200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1000" fill="hold"/>
                                        <p:tgtEl>
                                          <p:spTgt spid="18"/>
                                        </p:tgtEl>
                                        <p:attrNameLst>
                                          <p:attrName>ppt_x</p:attrName>
                                        </p:attrNameLst>
                                      </p:cBhvr>
                                      <p:tavLst>
                                        <p:tav tm="0">
                                          <p:val>
                                            <p:strVal val="#ppt_x"/>
                                          </p:val>
                                        </p:tav>
                                        <p:tav tm="100000">
                                          <p:val>
                                            <p:strVal val="#ppt_x"/>
                                          </p:val>
                                        </p:tav>
                                      </p:tavLst>
                                    </p:anim>
                                    <p:anim calcmode="lin" valueType="num">
                                      <p:cBhvr additive="base">
                                        <p:cTn id="69" dur="1000" fill="hold"/>
                                        <p:tgtEl>
                                          <p:spTgt spid="18"/>
                                        </p:tgtEl>
                                        <p:attrNameLst>
                                          <p:attrName>ppt_y</p:attrName>
                                        </p:attrNameLst>
                                      </p:cBhvr>
                                      <p:tavLst>
                                        <p:tav tm="0">
                                          <p:val>
                                            <p:strVal val="1+#ppt_h/2"/>
                                          </p:val>
                                        </p:tav>
                                        <p:tav tm="100000">
                                          <p:val>
                                            <p:strVal val="#ppt_y"/>
                                          </p:val>
                                        </p:tav>
                                      </p:tavLst>
                                    </p:anim>
                                  </p:childTnLst>
                                </p:cTn>
                              </p:par>
                            </p:childTnLst>
                          </p:cTn>
                        </p:par>
                        <p:par>
                          <p:cTn id="70" fill="hold">
                            <p:stCondLst>
                              <p:cond delay="7000"/>
                            </p:stCondLst>
                            <p:childTnLst>
                              <p:par>
                                <p:cTn id="71" presetID="2" presetClass="entr" presetSubtype="8" fill="hold" grpId="0" nodeType="afterEffect">
                                  <p:stCondLst>
                                    <p:cond delay="200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3000" fill="hold"/>
                                        <p:tgtEl>
                                          <p:spTgt spid="19"/>
                                        </p:tgtEl>
                                        <p:attrNameLst>
                                          <p:attrName>ppt_x</p:attrName>
                                        </p:attrNameLst>
                                      </p:cBhvr>
                                      <p:tavLst>
                                        <p:tav tm="0">
                                          <p:val>
                                            <p:strVal val="0-#ppt_w/2"/>
                                          </p:val>
                                        </p:tav>
                                        <p:tav tm="100000">
                                          <p:val>
                                            <p:strVal val="#ppt_x"/>
                                          </p:val>
                                        </p:tav>
                                      </p:tavLst>
                                    </p:anim>
                                    <p:anim calcmode="lin" valueType="num">
                                      <p:cBhvr additive="base">
                                        <p:cTn id="74" dur="3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5" grpId="0"/>
      <p:bldP spid="16" grpId="0"/>
      <p:bldP spid="18" grpId="0"/>
      <p:bldP spid="19" grpId="0"/>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57" y="5450046"/>
            <a:ext cx="12193057" cy="1335140"/>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2806683319"/>
              </p:ext>
            </p:extLst>
          </p:nvPr>
        </p:nvGraphicFramePr>
        <p:xfrm>
          <a:off x="1458701" y="3135186"/>
          <a:ext cx="9273540" cy="2413334"/>
        </p:xfrm>
        <a:graphic>
          <a:graphicData uri="http://schemas.openxmlformats.org/drawingml/2006/table">
            <a:tbl>
              <a:tblPr firstRow="1" firstCol="1" bandRow="1"/>
              <a:tblGrid>
                <a:gridCol w="3060700">
                  <a:extLst>
                    <a:ext uri="{9D8B030D-6E8A-4147-A177-3AD203B41FA5}">
                      <a16:colId xmlns:a16="http://schemas.microsoft.com/office/drawing/2014/main" val="1728225423"/>
                    </a:ext>
                  </a:extLst>
                </a:gridCol>
                <a:gridCol w="989965">
                  <a:extLst>
                    <a:ext uri="{9D8B030D-6E8A-4147-A177-3AD203B41FA5}">
                      <a16:colId xmlns:a16="http://schemas.microsoft.com/office/drawing/2014/main" val="461291183"/>
                    </a:ext>
                  </a:extLst>
                </a:gridCol>
                <a:gridCol w="810260">
                  <a:extLst>
                    <a:ext uri="{9D8B030D-6E8A-4147-A177-3AD203B41FA5}">
                      <a16:colId xmlns:a16="http://schemas.microsoft.com/office/drawing/2014/main" val="2198842295"/>
                    </a:ext>
                  </a:extLst>
                </a:gridCol>
                <a:gridCol w="629920">
                  <a:extLst>
                    <a:ext uri="{9D8B030D-6E8A-4147-A177-3AD203B41FA5}">
                      <a16:colId xmlns:a16="http://schemas.microsoft.com/office/drawing/2014/main" val="1475188357"/>
                    </a:ext>
                  </a:extLst>
                </a:gridCol>
                <a:gridCol w="1620520">
                  <a:extLst>
                    <a:ext uri="{9D8B030D-6E8A-4147-A177-3AD203B41FA5}">
                      <a16:colId xmlns:a16="http://schemas.microsoft.com/office/drawing/2014/main" val="1359814947"/>
                    </a:ext>
                  </a:extLst>
                </a:gridCol>
                <a:gridCol w="2162175">
                  <a:extLst>
                    <a:ext uri="{9D8B030D-6E8A-4147-A177-3AD203B41FA5}">
                      <a16:colId xmlns:a16="http://schemas.microsoft.com/office/drawing/2014/main" val="3448077176"/>
                    </a:ext>
                  </a:extLst>
                </a:gridCol>
              </a:tblGrid>
              <a:tr h="674881">
                <a:tc gridSpan="6">
                  <a:txBody>
                    <a:bodyPr/>
                    <a:lstStyle/>
                    <a:p>
                      <a:pPr>
                        <a:lnSpc>
                          <a:spcPct val="107000"/>
                        </a:lnSpc>
                        <a:spcAft>
                          <a:spcPts val="0"/>
                        </a:spcAft>
                      </a:pPr>
                      <a:r>
                        <a:rPr lang="en-GB"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 Waste management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5623"/>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9077"/>
                  </a:ext>
                </a:extLst>
              </a:tr>
              <a:tr h="674881">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Key Task/Action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Who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leading?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Who can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help us?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Target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Date?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Achieved?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Dates and notes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Education links / Communication Strategy?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470464036"/>
                  </a:ext>
                </a:extLst>
              </a:tr>
              <a:tr h="354524">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1.1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1674190"/>
                  </a:ext>
                </a:extLst>
              </a:tr>
              <a:tr h="354524">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1.2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5797294"/>
                  </a:ext>
                </a:extLst>
              </a:tr>
              <a:tr h="354524">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1.3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1610" algn="just">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1715478"/>
                  </a:ext>
                </a:extLst>
              </a:tr>
            </a:tbl>
          </a:graphicData>
        </a:graphic>
      </p:graphicFrame>
      <p:pic>
        <p:nvPicPr>
          <p:cNvPr id="2" name="Picture 1"/>
          <p:cNvPicPr>
            <a:picLocks noChangeAspect="1"/>
          </p:cNvPicPr>
          <p:nvPr/>
        </p:nvPicPr>
        <p:blipFill>
          <a:blip r:embed="rId3"/>
          <a:stretch>
            <a:fillRect/>
          </a:stretch>
        </p:blipFill>
        <p:spPr>
          <a:xfrm>
            <a:off x="1440294" y="426485"/>
            <a:ext cx="9273540" cy="2708701"/>
          </a:xfrm>
          <a:prstGeom prst="rect">
            <a:avLst/>
          </a:prstGeom>
        </p:spPr>
      </p:pic>
    </p:spTree>
    <p:extLst>
      <p:ext uri="{BB962C8B-B14F-4D97-AF65-F5344CB8AC3E}">
        <p14:creationId xmlns:p14="http://schemas.microsoft.com/office/powerpoint/2010/main" val="4000993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96002" y="1421883"/>
            <a:ext cx="9625376" cy="47111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p:txBody>
          <a:bodyPr/>
          <a:lstStyle/>
          <a:p>
            <a:r>
              <a:rPr lang="en-GB" dirty="0"/>
              <a:t>Bank of Proven Practice</a:t>
            </a:r>
          </a:p>
        </p:txBody>
      </p:sp>
    </p:spTree>
    <p:extLst>
      <p:ext uri="{BB962C8B-B14F-4D97-AF65-F5344CB8AC3E}">
        <p14:creationId xmlns:p14="http://schemas.microsoft.com/office/powerpoint/2010/main" val="1847514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625" y="-85649"/>
            <a:ext cx="12205250" cy="7029297"/>
          </a:xfrm>
          <a:prstGeom prst="rect">
            <a:avLst/>
          </a:prstGeom>
        </p:spPr>
      </p:pic>
      <p:graphicFrame>
        <p:nvGraphicFramePr>
          <p:cNvPr id="5" name="Diagram 4"/>
          <p:cNvGraphicFramePr/>
          <p:nvPr>
            <p:extLst>
              <p:ext uri="{D42A27DB-BD31-4B8C-83A1-F6EECF244321}">
                <p14:modId xmlns:p14="http://schemas.microsoft.com/office/powerpoint/2010/main" val="1896705291"/>
              </p:ext>
            </p:extLst>
          </p:nvPr>
        </p:nvGraphicFramePr>
        <p:xfrm>
          <a:off x="8713061" y="1316386"/>
          <a:ext cx="3048000" cy="32298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rotWithShape="1">
          <a:blip r:embed="rId9"/>
          <a:srcRect l="41366" t="-9493" r="40368" b="9493"/>
          <a:stretch/>
        </p:blipFill>
        <p:spPr>
          <a:xfrm>
            <a:off x="362138" y="3211124"/>
            <a:ext cx="2227153" cy="1335140"/>
          </a:xfrm>
          <a:prstGeom prst="rect">
            <a:avLst/>
          </a:prstGeom>
        </p:spPr>
      </p:pic>
      <p:pic>
        <p:nvPicPr>
          <p:cNvPr id="3" name="Content Placeholder 2"/>
          <p:cNvPicPr>
            <a:picLocks noGrp="1" noChangeAspect="1"/>
          </p:cNvPicPr>
          <p:nvPr>
            <p:ph idx="1"/>
          </p:nvPr>
        </p:nvPicPr>
        <p:blipFill>
          <a:blip r:embed="rId10"/>
          <a:stretch>
            <a:fillRect/>
          </a:stretch>
        </p:blipFill>
        <p:spPr>
          <a:xfrm>
            <a:off x="958327" y="-85649"/>
            <a:ext cx="7639387" cy="6556882"/>
          </a:xfrm>
          <a:prstGeom prst="rect">
            <a:avLst/>
          </a:prstGeom>
        </p:spPr>
      </p:pic>
    </p:spTree>
    <p:extLst>
      <p:ext uri="{BB962C8B-B14F-4D97-AF65-F5344CB8AC3E}">
        <p14:creationId xmlns:p14="http://schemas.microsoft.com/office/powerpoint/2010/main" val="773119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57" y="5450046"/>
            <a:ext cx="12193057" cy="1335140"/>
          </a:xfrm>
          <a:prstGeom prst="rect">
            <a:avLst/>
          </a:prstGeom>
        </p:spPr>
      </p:pic>
      <p:sp>
        <p:nvSpPr>
          <p:cNvPr id="5" name="Content Placeholder 4"/>
          <p:cNvSpPr>
            <a:spLocks noGrp="1"/>
          </p:cNvSpPr>
          <p:nvPr>
            <p:ph idx="1"/>
          </p:nvPr>
        </p:nvSpPr>
        <p:spPr/>
        <p:txBody>
          <a:bodyPr>
            <a:normAutofit/>
          </a:bodyPr>
          <a:lstStyle/>
          <a:p>
            <a:pPr marL="0" lvl="0" indent="0">
              <a:buNone/>
            </a:pPr>
            <a:endParaRPr lang="en-GB" dirty="0"/>
          </a:p>
          <a:p>
            <a:pPr lvl="1"/>
            <a:r>
              <a:rPr lang="en-GB" dirty="0"/>
              <a:t>Individual: </a:t>
            </a:r>
          </a:p>
          <a:p>
            <a:pPr marL="457189" lvl="1" indent="0">
              <a:buNone/>
            </a:pPr>
            <a:r>
              <a:rPr lang="en-GB" u="sng" dirty="0">
                <a:hlinkClick r:id="rId3"/>
              </a:rPr>
              <a:t>WWF Footprint Calculator</a:t>
            </a:r>
            <a:r>
              <a:rPr lang="en-GB" dirty="0"/>
              <a:t>  </a:t>
            </a:r>
          </a:p>
          <a:p>
            <a:pPr marL="457189" lvl="1" indent="0">
              <a:buNone/>
            </a:pPr>
            <a:r>
              <a:rPr lang="en-GB" dirty="0"/>
              <a:t>or </a:t>
            </a:r>
          </a:p>
          <a:p>
            <a:pPr marL="457189" lvl="1" indent="0">
              <a:buNone/>
            </a:pPr>
            <a:r>
              <a:rPr lang="en-GB" u="sng" dirty="0">
                <a:hlinkClick r:id="rId4"/>
              </a:rPr>
              <a:t>Carbon Footprint Calculator - Recommended by the Climate Champions | Giki Zero</a:t>
            </a:r>
            <a:endParaRPr lang="en-GB" u="sng" dirty="0"/>
          </a:p>
          <a:p>
            <a:pPr marL="457189" lvl="1" indent="0">
              <a:buNone/>
            </a:pPr>
            <a:endParaRPr lang="en-GB" dirty="0"/>
          </a:p>
          <a:p>
            <a:pPr lvl="1"/>
            <a:r>
              <a:rPr lang="en-GB" dirty="0"/>
              <a:t>Organisational: </a:t>
            </a:r>
          </a:p>
          <a:p>
            <a:pPr marL="457189" lvl="1" indent="0">
              <a:buNone/>
            </a:pPr>
            <a:r>
              <a:rPr lang="en-GB" u="sng" dirty="0">
                <a:hlinkClick r:id="rId5"/>
              </a:rPr>
              <a:t>Greenhouse Gas Accounting Tool - Local Partnerships</a:t>
            </a:r>
            <a:endParaRPr lang="en-GB" dirty="0"/>
          </a:p>
          <a:p>
            <a:endParaRPr lang="en-GB" dirty="0"/>
          </a:p>
        </p:txBody>
      </p:sp>
      <p:sp>
        <p:nvSpPr>
          <p:cNvPr id="8" name="Title 1"/>
          <p:cNvSpPr>
            <a:spLocks noGrp="1"/>
          </p:cNvSpPr>
          <p:nvPr>
            <p:ph type="title"/>
          </p:nvPr>
        </p:nvSpPr>
        <p:spPr>
          <a:xfrm>
            <a:off x="838200" y="365125"/>
            <a:ext cx="10515600" cy="1325563"/>
          </a:xfrm>
        </p:spPr>
        <p:txBody>
          <a:bodyPr/>
          <a:lstStyle/>
          <a:p>
            <a:r>
              <a:rPr lang="en-GB" dirty="0"/>
              <a:t>Calculating your Carbon</a:t>
            </a:r>
          </a:p>
        </p:txBody>
      </p:sp>
    </p:spTree>
    <p:extLst>
      <p:ext uri="{BB962C8B-B14F-4D97-AF65-F5344CB8AC3E}">
        <p14:creationId xmlns:p14="http://schemas.microsoft.com/office/powerpoint/2010/main" val="1036528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Definitions</a:t>
            </a:r>
          </a:p>
        </p:txBody>
      </p:sp>
      <p:sp>
        <p:nvSpPr>
          <p:cNvPr id="3" name="Content Placeholder 2"/>
          <p:cNvSpPr>
            <a:spLocks noGrp="1"/>
          </p:cNvSpPr>
          <p:nvPr>
            <p:ph idx="1"/>
          </p:nvPr>
        </p:nvSpPr>
        <p:spPr>
          <a:xfrm>
            <a:off x="936674" y="1404151"/>
            <a:ext cx="10515600" cy="4351339"/>
          </a:xfrm>
        </p:spPr>
        <p:txBody>
          <a:bodyPr>
            <a:normAutofit/>
          </a:bodyPr>
          <a:lstStyle/>
          <a:p>
            <a:pPr marL="0" indent="0">
              <a:buNone/>
            </a:pPr>
            <a:r>
              <a:rPr lang="en-GB" b="1" dirty="0"/>
              <a:t>Sustainability: </a:t>
            </a:r>
          </a:p>
          <a:p>
            <a:pPr marL="457189" lvl="1" indent="0">
              <a:buNone/>
            </a:pPr>
            <a:r>
              <a:rPr lang="en-GB" sz="2000" dirty="0"/>
              <a:t>Meeting the needs of the current generations without compromising the ability </a:t>
            </a:r>
          </a:p>
          <a:p>
            <a:pPr marL="457189" lvl="1" indent="0">
              <a:buNone/>
            </a:pPr>
            <a:r>
              <a:rPr lang="en-GB" sz="2000" dirty="0"/>
              <a:t>of future generations to meet their needs.</a:t>
            </a:r>
          </a:p>
          <a:p>
            <a:pPr marL="457189" lvl="1" indent="0">
              <a:buNone/>
            </a:pPr>
            <a:endParaRPr lang="en-GB" sz="2000" b="1" dirty="0"/>
          </a:p>
          <a:p>
            <a:r>
              <a:rPr lang="en-GB" b="1" dirty="0"/>
              <a:t>Biodiversity</a:t>
            </a:r>
          </a:p>
          <a:p>
            <a:pPr marL="457189" lvl="1" indent="0">
              <a:buNone/>
            </a:pPr>
            <a:r>
              <a:rPr lang="en-GB" sz="2000" dirty="0"/>
              <a:t>The variety of all living things on Earth and how they fit together in the web of life bringing Oxygen, water, food and countless other benefits.</a:t>
            </a:r>
          </a:p>
          <a:p>
            <a:pPr marL="457189" lvl="1" indent="0">
              <a:buNone/>
            </a:pPr>
            <a:endParaRPr lang="en-GB" sz="2000" dirty="0"/>
          </a:p>
          <a:p>
            <a:r>
              <a:rPr lang="en-GB" b="1" dirty="0"/>
              <a:t>Carbon Neutral:</a:t>
            </a:r>
          </a:p>
          <a:p>
            <a:pPr marL="457189" lvl="1" indent="0">
              <a:buNone/>
            </a:pPr>
            <a:r>
              <a:rPr lang="en-GB" sz="2000" dirty="0"/>
              <a:t>Where the carbon emissions caused by human activity are either completely removed or have been balanced out by carbon savings elsewhere</a:t>
            </a:r>
          </a:p>
        </p:txBody>
      </p:sp>
      <p:pic>
        <p:nvPicPr>
          <p:cNvPr id="6" name="Picture 5"/>
          <p:cNvPicPr>
            <a:picLocks noChangeAspect="1"/>
          </p:cNvPicPr>
          <p:nvPr/>
        </p:nvPicPr>
        <p:blipFill rotWithShape="1">
          <a:blip r:embed="rId3"/>
          <a:srcRect t="80205"/>
          <a:stretch/>
        </p:blipFill>
        <p:spPr>
          <a:xfrm>
            <a:off x="-529" y="5463822"/>
            <a:ext cx="12193057" cy="1333510"/>
          </a:xfrm>
          <a:prstGeom prst="rect">
            <a:avLst/>
          </a:prstGeom>
        </p:spPr>
      </p:pic>
      <p:sp>
        <p:nvSpPr>
          <p:cNvPr id="5" name="Cloud Callout 4"/>
          <p:cNvSpPr/>
          <p:nvPr/>
        </p:nvSpPr>
        <p:spPr>
          <a:xfrm>
            <a:off x="9775372" y="108388"/>
            <a:ext cx="2220685" cy="2312578"/>
          </a:xfrm>
          <a:prstGeom prst="cloudCallou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B050"/>
                </a:solidFill>
                <a:latin typeface="Bradley Hand ITC" panose="03070402050302030203" pitchFamily="66" charset="0"/>
              </a:rPr>
              <a:t>The What?</a:t>
            </a:r>
          </a:p>
        </p:txBody>
      </p:sp>
    </p:spTree>
    <p:extLst>
      <p:ext uri="{BB962C8B-B14F-4D97-AF65-F5344CB8AC3E}">
        <p14:creationId xmlns:p14="http://schemas.microsoft.com/office/powerpoint/2010/main" val="2566085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57" y="5450046"/>
            <a:ext cx="12193057" cy="1335140"/>
          </a:xfrm>
          <a:prstGeom prst="rect">
            <a:avLst/>
          </a:prstGeom>
        </p:spPr>
      </p:pic>
      <p:sp>
        <p:nvSpPr>
          <p:cNvPr id="8" name="Title 1"/>
          <p:cNvSpPr>
            <a:spLocks noGrp="1"/>
          </p:cNvSpPr>
          <p:nvPr>
            <p:ph type="title"/>
          </p:nvPr>
        </p:nvSpPr>
        <p:spPr>
          <a:xfrm>
            <a:off x="838200" y="365125"/>
            <a:ext cx="10515600" cy="1325563"/>
          </a:xfrm>
        </p:spPr>
        <p:txBody>
          <a:bodyPr/>
          <a:lstStyle/>
          <a:p>
            <a:r>
              <a:rPr lang="en-GB" dirty="0"/>
              <a:t>Calculating your Carbon</a:t>
            </a:r>
          </a:p>
        </p:txBody>
      </p:sp>
      <p:pic>
        <p:nvPicPr>
          <p:cNvPr id="4" name="Picture 3"/>
          <p:cNvPicPr>
            <a:picLocks noChangeAspect="1"/>
          </p:cNvPicPr>
          <p:nvPr/>
        </p:nvPicPr>
        <p:blipFill>
          <a:blip r:embed="rId3"/>
          <a:stretch>
            <a:fillRect/>
          </a:stretch>
        </p:blipFill>
        <p:spPr>
          <a:xfrm>
            <a:off x="215323" y="1429477"/>
            <a:ext cx="8205799" cy="3941224"/>
          </a:xfrm>
          <a:prstGeom prst="rect">
            <a:avLst/>
          </a:prstGeom>
        </p:spPr>
      </p:pic>
      <p:pic>
        <p:nvPicPr>
          <p:cNvPr id="3" name="Content Placeholder 2"/>
          <p:cNvPicPr>
            <a:picLocks noGrp="1" noChangeAspect="1"/>
          </p:cNvPicPr>
          <p:nvPr>
            <p:ph idx="1"/>
          </p:nvPr>
        </p:nvPicPr>
        <p:blipFill>
          <a:blip r:embed="rId4"/>
          <a:stretch>
            <a:fillRect/>
          </a:stretch>
        </p:blipFill>
        <p:spPr>
          <a:xfrm>
            <a:off x="3516544" y="1429477"/>
            <a:ext cx="8286461" cy="4351338"/>
          </a:xfrm>
          <a:prstGeom prst="rect">
            <a:avLst/>
          </a:prstGeom>
        </p:spPr>
      </p:pic>
      <p:pic>
        <p:nvPicPr>
          <p:cNvPr id="6" name="Picture 5"/>
          <p:cNvPicPr>
            <a:picLocks noChangeAspect="1"/>
          </p:cNvPicPr>
          <p:nvPr/>
        </p:nvPicPr>
        <p:blipFill>
          <a:blip r:embed="rId5"/>
          <a:stretch>
            <a:fillRect/>
          </a:stretch>
        </p:blipFill>
        <p:spPr>
          <a:xfrm>
            <a:off x="613068" y="2066632"/>
            <a:ext cx="10964805" cy="3343742"/>
          </a:xfrm>
          <a:prstGeom prst="rect">
            <a:avLst/>
          </a:prstGeom>
        </p:spPr>
      </p:pic>
    </p:spTree>
    <p:extLst>
      <p:ext uri="{BB962C8B-B14F-4D97-AF65-F5344CB8AC3E}">
        <p14:creationId xmlns:p14="http://schemas.microsoft.com/office/powerpoint/2010/main" val="378139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7315" y="939452"/>
            <a:ext cx="7377830" cy="2123658"/>
          </a:xfrm>
          <a:prstGeom prst="rect">
            <a:avLst/>
          </a:prstGeom>
          <a:noFill/>
        </p:spPr>
        <p:txBody>
          <a:bodyPr wrap="square" rtlCol="0">
            <a:spAutoFit/>
          </a:bodyPr>
          <a:lstStyle/>
          <a:p>
            <a:pPr algn="ctr"/>
            <a:r>
              <a:rPr lang="en-GB" sz="6600" dirty="0">
                <a:solidFill>
                  <a:schemeClr val="accent6">
                    <a:lumMod val="75000"/>
                  </a:schemeClr>
                </a:solidFill>
                <a:latin typeface="+mj-lt"/>
              </a:rPr>
              <a:t>Communication/ Education Links</a:t>
            </a:r>
          </a:p>
        </p:txBody>
      </p:sp>
      <p:pic>
        <p:nvPicPr>
          <p:cNvPr id="6" name="Picture 5"/>
          <p:cNvPicPr>
            <a:picLocks noChangeAspect="1"/>
          </p:cNvPicPr>
          <p:nvPr/>
        </p:nvPicPr>
        <p:blipFill>
          <a:blip r:embed="rId2"/>
          <a:stretch>
            <a:fillRect/>
          </a:stretch>
        </p:blipFill>
        <p:spPr>
          <a:xfrm>
            <a:off x="-1057" y="5450046"/>
            <a:ext cx="12193057" cy="1335140"/>
          </a:xfrm>
          <a:prstGeom prst="rect">
            <a:avLst/>
          </a:prstGeom>
        </p:spPr>
      </p:pic>
      <p:pic>
        <p:nvPicPr>
          <p:cNvPr id="4" name="Picture 3"/>
          <p:cNvPicPr>
            <a:picLocks noChangeAspect="1"/>
          </p:cNvPicPr>
          <p:nvPr/>
        </p:nvPicPr>
        <p:blipFill>
          <a:blip r:embed="rId3"/>
          <a:stretch>
            <a:fillRect/>
          </a:stretch>
        </p:blipFill>
        <p:spPr>
          <a:xfrm>
            <a:off x="1357391" y="466277"/>
            <a:ext cx="9476159" cy="5193665"/>
          </a:xfrm>
          <a:prstGeom prst="rect">
            <a:avLst/>
          </a:prstGeom>
        </p:spPr>
      </p:pic>
    </p:spTree>
    <p:extLst>
      <p:ext uri="{BB962C8B-B14F-4D97-AF65-F5344CB8AC3E}">
        <p14:creationId xmlns:p14="http://schemas.microsoft.com/office/powerpoint/2010/main" val="216661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02568" y="446451"/>
            <a:ext cx="7425176" cy="6162895"/>
          </a:xfrm>
          <a:prstGeom prst="rect">
            <a:avLst/>
          </a:prstGeom>
        </p:spPr>
      </p:pic>
      <p:pic>
        <p:nvPicPr>
          <p:cNvPr id="1026" name="Picture 1" descr="C:\Users\Edmarca\AppData\Local\Microsoft\Windows\INetCache\IE\J4ZGZ9UY\Sustainable Telford and Wrek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106" y="816247"/>
            <a:ext cx="1436687"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9425740" y="816247"/>
            <a:ext cx="1894848" cy="1152950"/>
          </a:xfrm>
          <a:prstGeom prst="rect">
            <a:avLst/>
          </a:prstGeom>
        </p:spPr>
      </p:pic>
      <p:sp>
        <p:nvSpPr>
          <p:cNvPr id="5" name="TextBox 4"/>
          <p:cNvSpPr txBox="1"/>
          <p:nvPr/>
        </p:nvSpPr>
        <p:spPr>
          <a:xfrm>
            <a:off x="2647938" y="1813197"/>
            <a:ext cx="7377830" cy="2123658"/>
          </a:xfrm>
          <a:prstGeom prst="rect">
            <a:avLst/>
          </a:prstGeom>
          <a:solidFill>
            <a:schemeClr val="bg1"/>
          </a:solidFill>
          <a:ln w="57150">
            <a:solidFill>
              <a:srgbClr val="00B050"/>
            </a:solidFill>
          </a:ln>
        </p:spPr>
        <p:txBody>
          <a:bodyPr wrap="square" rtlCol="0">
            <a:spAutoFit/>
          </a:bodyPr>
          <a:lstStyle/>
          <a:p>
            <a:pPr algn="ctr"/>
            <a:r>
              <a:rPr lang="en-GB" sz="6600" dirty="0">
                <a:solidFill>
                  <a:schemeClr val="accent6">
                    <a:lumMod val="75000"/>
                  </a:schemeClr>
                </a:solidFill>
                <a:latin typeface="+mj-lt"/>
              </a:rPr>
              <a:t>Communication/ Education Links</a:t>
            </a:r>
          </a:p>
        </p:txBody>
      </p:sp>
    </p:spTree>
    <p:extLst>
      <p:ext uri="{BB962C8B-B14F-4D97-AF65-F5344CB8AC3E}">
        <p14:creationId xmlns:p14="http://schemas.microsoft.com/office/powerpoint/2010/main" val="316741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9918" t="18119" r="7861" b="23848"/>
          <a:stretch/>
        </p:blipFill>
        <p:spPr>
          <a:xfrm rot="20446817">
            <a:off x="4481535" y="2188009"/>
            <a:ext cx="7944198" cy="3049630"/>
          </a:xfrm>
          <a:prstGeom prst="rect">
            <a:avLst/>
          </a:prstGeom>
        </p:spPr>
      </p:pic>
      <p:sp>
        <p:nvSpPr>
          <p:cNvPr id="2" name="Title 1"/>
          <p:cNvSpPr>
            <a:spLocks noGrp="1"/>
          </p:cNvSpPr>
          <p:nvPr>
            <p:ph type="title"/>
          </p:nvPr>
        </p:nvSpPr>
        <p:spPr/>
        <p:txBody>
          <a:bodyPr/>
          <a:lstStyle/>
          <a:p>
            <a:r>
              <a:rPr lang="en-GB" dirty="0"/>
              <a:t>Going forwards….???</a:t>
            </a:r>
            <a:r>
              <a:rPr lang="en-GB" dirty="0">
                <a:solidFill>
                  <a:schemeClr val="accent6"/>
                </a:solidFill>
              </a:rPr>
              <a:t> …..Lightening the load</a:t>
            </a:r>
            <a:br>
              <a:rPr lang="en-GB" dirty="0">
                <a:solidFill>
                  <a:schemeClr val="accent6"/>
                </a:solidFill>
              </a:rPr>
            </a:br>
            <a:endParaRPr lang="en-GB" dirty="0"/>
          </a:p>
        </p:txBody>
      </p:sp>
      <p:sp>
        <p:nvSpPr>
          <p:cNvPr id="5" name="Content Placeholder 4"/>
          <p:cNvSpPr>
            <a:spLocks noGrp="1"/>
          </p:cNvSpPr>
          <p:nvPr>
            <p:ph idx="1"/>
          </p:nvPr>
        </p:nvSpPr>
        <p:spPr>
          <a:xfrm>
            <a:off x="952500" y="1383625"/>
            <a:ext cx="10401300" cy="2681600"/>
          </a:xfrm>
        </p:spPr>
        <p:txBody>
          <a:bodyPr>
            <a:normAutofit/>
          </a:bodyPr>
          <a:lstStyle/>
          <a:p>
            <a:r>
              <a:rPr lang="en-GB" dirty="0"/>
              <a:t>Share future Footprints</a:t>
            </a:r>
          </a:p>
          <a:p>
            <a:r>
              <a:rPr lang="en-GB" dirty="0"/>
              <a:t>Build bank of proven practice</a:t>
            </a:r>
          </a:p>
          <a:p>
            <a:r>
              <a:rPr lang="en-GB" dirty="0"/>
              <a:t>Carbon calculators</a:t>
            </a:r>
          </a:p>
          <a:p>
            <a:r>
              <a:rPr lang="en-GB" dirty="0"/>
              <a:t>Web based ‘pack’ – with explanatory </a:t>
            </a:r>
          </a:p>
          <a:p>
            <a:pPr marL="0" indent="0">
              <a:buNone/>
            </a:pPr>
            <a:r>
              <a:rPr lang="en-GB" dirty="0"/>
              <a:t>   detail, resources and signposting</a:t>
            </a:r>
          </a:p>
          <a:p>
            <a:pPr marL="0" indent="0">
              <a:buNone/>
            </a:pPr>
            <a:endParaRPr lang="en-GB" sz="1800" dirty="0"/>
          </a:p>
          <a:p>
            <a:pPr marL="0" indent="0">
              <a:buNone/>
            </a:pPr>
            <a:endParaRPr lang="en-GB" sz="1800" dirty="0"/>
          </a:p>
          <a:p>
            <a:pPr marL="0" indent="0">
              <a:buNone/>
            </a:pPr>
            <a:endParaRPr lang="en-GB" sz="1800" dirty="0"/>
          </a:p>
          <a:p>
            <a:pPr marL="0" indent="0">
              <a:buNone/>
            </a:pPr>
            <a:endParaRPr lang="en-GB" dirty="0"/>
          </a:p>
        </p:txBody>
      </p:sp>
      <p:pic>
        <p:nvPicPr>
          <p:cNvPr id="6" name="Picture 5"/>
          <p:cNvPicPr>
            <a:picLocks noChangeAspect="1"/>
          </p:cNvPicPr>
          <p:nvPr/>
        </p:nvPicPr>
        <p:blipFill rotWithShape="1">
          <a:blip r:embed="rId3"/>
          <a:srcRect t="70484"/>
          <a:stretch/>
        </p:blipFill>
        <p:spPr>
          <a:xfrm>
            <a:off x="-1057" y="6260803"/>
            <a:ext cx="12193057" cy="394077"/>
          </a:xfrm>
          <a:prstGeom prst="rect">
            <a:avLst/>
          </a:prstGeom>
        </p:spPr>
      </p:pic>
      <p:sp>
        <p:nvSpPr>
          <p:cNvPr id="4" name="TextBox 3">
            <a:extLst>
              <a:ext uri="{FF2B5EF4-FFF2-40B4-BE49-F238E27FC236}">
                <a16:creationId xmlns:a16="http://schemas.microsoft.com/office/drawing/2014/main" id="{F3B4C567-3010-5BD2-6F93-052A039E8602}"/>
              </a:ext>
            </a:extLst>
          </p:cNvPr>
          <p:cNvSpPr txBox="1"/>
          <p:nvPr/>
        </p:nvSpPr>
        <p:spPr>
          <a:xfrm>
            <a:off x="1131294" y="4714393"/>
            <a:ext cx="4773747" cy="1384995"/>
          </a:xfrm>
          <a:prstGeom prst="rect">
            <a:avLst/>
          </a:prstGeom>
          <a:noFill/>
        </p:spPr>
        <p:txBody>
          <a:bodyPr wrap="square" rtlCol="0">
            <a:spAutoFit/>
          </a:bodyPr>
          <a:lstStyle/>
          <a:p>
            <a:pPr marL="0" indent="0">
              <a:buNone/>
            </a:pPr>
            <a:r>
              <a:rPr lang="en-GB" sz="1600" dirty="0">
                <a:hlinkClick r:id="rId4"/>
              </a:rPr>
              <a:t>environmentalstewardship@outdoor-learning.org</a:t>
            </a:r>
            <a:endParaRPr lang="en-GB" sz="1600" dirty="0"/>
          </a:p>
          <a:p>
            <a:pPr marL="0" indent="0">
              <a:buNone/>
            </a:pPr>
            <a:endParaRPr lang="en-GB" sz="1800" dirty="0"/>
          </a:p>
          <a:p>
            <a:r>
              <a:rPr lang="en-GB" sz="1600" dirty="0">
                <a:hlinkClick r:id="rId5"/>
              </a:rPr>
              <a:t>https://www.outdoor-learning.org/Good-Practice/Good-Practice/Future-Footprints</a:t>
            </a:r>
            <a:endParaRPr lang="en-GB" sz="1600" dirty="0"/>
          </a:p>
          <a:p>
            <a:pPr marL="0" indent="0">
              <a:buNone/>
            </a:pPr>
            <a:endParaRPr lang="en-GB" sz="1800" dirty="0"/>
          </a:p>
        </p:txBody>
      </p:sp>
      <p:pic>
        <p:nvPicPr>
          <p:cNvPr id="8" name="Graphic 7" descr="Envelope outline">
            <a:extLst>
              <a:ext uri="{FF2B5EF4-FFF2-40B4-BE49-F238E27FC236}">
                <a16:creationId xmlns:a16="http://schemas.microsoft.com/office/drawing/2014/main" id="{BA05717D-9EFE-A3DC-EDE8-C7BCE10F3B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8754" y="4714393"/>
            <a:ext cx="357589" cy="357589"/>
          </a:xfrm>
          <a:prstGeom prst="rect">
            <a:avLst/>
          </a:prstGeom>
        </p:spPr>
      </p:pic>
      <p:pic>
        <p:nvPicPr>
          <p:cNvPr id="12" name="Graphic 11" descr="World outline">
            <a:extLst>
              <a:ext uri="{FF2B5EF4-FFF2-40B4-BE49-F238E27FC236}">
                <a16:creationId xmlns:a16="http://schemas.microsoft.com/office/drawing/2014/main" id="{3E3FB58F-A08B-076C-1AF5-C7C2727A46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6489" y="5356444"/>
            <a:ext cx="364706" cy="364706"/>
          </a:xfrm>
          <a:prstGeom prst="rect">
            <a:avLst/>
          </a:prstGeom>
        </p:spPr>
      </p:pic>
    </p:spTree>
    <p:extLst>
      <p:ext uri="{BB962C8B-B14F-4D97-AF65-F5344CB8AC3E}">
        <p14:creationId xmlns:p14="http://schemas.microsoft.com/office/powerpoint/2010/main" val="130790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16"/>
          <a:stretch/>
        </p:blipFill>
        <p:spPr>
          <a:xfrm>
            <a:off x="0" y="62089"/>
            <a:ext cx="12192000" cy="6733822"/>
          </a:xfrm>
          <a:prstGeom prst="rect">
            <a:avLst/>
          </a:prstGeom>
        </p:spPr>
      </p:pic>
      <p:sp>
        <p:nvSpPr>
          <p:cNvPr id="2" name="Title 1"/>
          <p:cNvSpPr>
            <a:spLocks noGrp="1"/>
          </p:cNvSpPr>
          <p:nvPr>
            <p:ph type="ctrTitle"/>
          </p:nvPr>
        </p:nvSpPr>
        <p:spPr>
          <a:xfrm>
            <a:off x="903111" y="282223"/>
            <a:ext cx="9764889" cy="1151466"/>
          </a:xfrm>
        </p:spPr>
        <p:txBody>
          <a:bodyPr/>
          <a:lstStyle/>
          <a:p>
            <a:pPr algn="l"/>
            <a:r>
              <a:rPr lang="en-GB" dirty="0"/>
              <a:t>Case Study</a:t>
            </a:r>
          </a:p>
        </p:txBody>
      </p:sp>
      <p:sp>
        <p:nvSpPr>
          <p:cNvPr id="3" name="Subtitle 2"/>
          <p:cNvSpPr>
            <a:spLocks noGrp="1"/>
          </p:cNvSpPr>
          <p:nvPr>
            <p:ph type="subTitle" idx="1"/>
          </p:nvPr>
        </p:nvSpPr>
        <p:spPr>
          <a:xfrm>
            <a:off x="903111" y="1591734"/>
            <a:ext cx="9290756" cy="1046163"/>
          </a:xfrm>
        </p:spPr>
        <p:txBody>
          <a:bodyPr>
            <a:normAutofit/>
          </a:bodyPr>
          <a:lstStyle/>
          <a:p>
            <a:pPr algn="l"/>
            <a:r>
              <a:rPr lang="en-GB" dirty="0"/>
              <a:t>Plas Gwynant Outdoor Education Centre</a:t>
            </a:r>
          </a:p>
          <a:p>
            <a:pPr algn="l"/>
            <a:endParaRPr lang="en-GB" dirty="0"/>
          </a:p>
        </p:txBody>
      </p:sp>
      <p:sp>
        <p:nvSpPr>
          <p:cNvPr id="4" name="Rectangle 3"/>
          <p:cNvSpPr/>
          <p:nvPr/>
        </p:nvSpPr>
        <p:spPr>
          <a:xfrm>
            <a:off x="916759" y="2031752"/>
            <a:ext cx="10413242" cy="3600986"/>
          </a:xfrm>
          <a:prstGeom prst="rect">
            <a:avLst/>
          </a:prstGeom>
        </p:spPr>
        <p:txBody>
          <a:bodyPr wrap="square">
            <a:spAutoFit/>
          </a:bodyPr>
          <a:lstStyle/>
          <a:p>
            <a:pPr>
              <a:spcAft>
                <a:spcPts val="800"/>
              </a:spcAft>
            </a:pPr>
            <a:r>
              <a:rPr lang="en-GB" sz="1600" dirty="0">
                <a:ea typeface="Calibri" panose="020F0502020204030204" pitchFamily="34" charset="0"/>
                <a:cs typeface="Times New Roman" panose="02020603050405020304" pitchFamily="18" charset="0"/>
              </a:rPr>
              <a:t>Plas Gwynant became an Eco centre in 2008 and remained so until the scheme came to an end. By this time the ethos and ideas had become so entrenched in the everyday life of the centre that the staff decided on an informal rebrand, incorporating a big green thumb as its symbol. Whilst ‘under the thumb’, we continued efforts to reduce our environmental footprint across all aspects of the centre’s operations from food waste and recycling to electricity and travel, water and gas.</a:t>
            </a:r>
          </a:p>
          <a:p>
            <a:pPr>
              <a:spcAft>
                <a:spcPts val="800"/>
              </a:spcAft>
            </a:pPr>
            <a:r>
              <a:rPr lang="en-GB" sz="1600" dirty="0">
                <a:ea typeface="Calibri" panose="020F0502020204030204" pitchFamily="34" charset="0"/>
                <a:cs typeface="Times New Roman" panose="02020603050405020304" pitchFamily="18" charset="0"/>
              </a:rPr>
              <a:t>The centre is nestled in the Gwynant valley surrounded by land owned by the National Trust and on the door step of the thriving Nant Gwynant and Beddgelert villages. We’re always felt that engagement with community partners is an essential part of our activities with groups. As providers of the John Muir Award we’ve worked on the Beddgelert community garden and tree nursery, dry-stone walled and rhododendron pulled with the National Trust and adopted a section of footpath that runs down the valley on Trust land.</a:t>
            </a:r>
          </a:p>
          <a:p>
            <a:pPr>
              <a:spcAft>
                <a:spcPts val="800"/>
              </a:spcAft>
            </a:pPr>
            <a:r>
              <a:rPr lang="en-GB" sz="1600" dirty="0">
                <a:ea typeface="Calibri" panose="020F0502020204030204" pitchFamily="34" charset="0"/>
                <a:cs typeface="Times New Roman" panose="02020603050405020304" pitchFamily="18" charset="0"/>
              </a:rPr>
              <a:t>Lockdown and an absence of groups gave us an opportunity to re-think and re-structure our efforts, from which was born the idea for Future Footprints. Our goal is to promote positive long-term environmental behaviour in young people through engagement in systematic action, supported by effective education.</a:t>
            </a:r>
          </a:p>
          <a:p>
            <a:pPr>
              <a:spcAft>
                <a:spcPts val="800"/>
              </a:spcAft>
            </a:pPr>
            <a:endParaRPr lang="en-GB"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995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16"/>
          <a:stretch/>
        </p:blipFill>
        <p:spPr>
          <a:xfrm>
            <a:off x="0" y="124178"/>
            <a:ext cx="12192000" cy="6733822"/>
          </a:xfrm>
          <a:prstGeom prst="rect">
            <a:avLst/>
          </a:prstGeom>
        </p:spPr>
      </p:pic>
      <p:sp>
        <p:nvSpPr>
          <p:cNvPr id="5" name="Rectangle 4"/>
          <p:cNvSpPr/>
          <p:nvPr/>
        </p:nvSpPr>
        <p:spPr>
          <a:xfrm>
            <a:off x="835967" y="961261"/>
            <a:ext cx="10520065" cy="5059655"/>
          </a:xfrm>
          <a:prstGeom prst="rect">
            <a:avLst/>
          </a:prstGeom>
        </p:spPr>
        <p:txBody>
          <a:bodyPr wrap="square">
            <a:spAutoFit/>
          </a:bodyPr>
          <a:lstStyle/>
          <a:p>
            <a:pPr>
              <a:lnSpc>
                <a:spcPct val="107000"/>
              </a:lnSpc>
            </a:pPr>
            <a:endParaRPr lang="en-GB" sz="1600" dirty="0">
              <a:ea typeface="Calibri" panose="020F0502020204030204" pitchFamily="34" charset="0"/>
              <a:cs typeface="Times New Roman" panose="02020603050405020304" pitchFamily="18" charset="0"/>
            </a:endParaRPr>
          </a:p>
          <a:p>
            <a:pPr>
              <a:lnSpc>
                <a:spcPct val="107000"/>
              </a:lnSpc>
            </a:pPr>
            <a:r>
              <a:rPr lang="en-GB" sz="1600" dirty="0">
                <a:ea typeface="Calibri" panose="020F0502020204030204" pitchFamily="34" charset="0"/>
                <a:cs typeface="Times New Roman" panose="02020603050405020304" pitchFamily="18" charset="0"/>
              </a:rPr>
              <a:t>We recognise the scale of the challenges facing us but we’ve always felt that if we can get young people to do the basics (lights, waste, water, recycling) and relate that to the outdoor environment from which they take their positive experiences; then there is a chance that those behaviours will become entrenched.</a:t>
            </a:r>
          </a:p>
          <a:p>
            <a:pPr>
              <a:lnSpc>
                <a:spcPct val="107000"/>
              </a:lnSpc>
            </a:pPr>
            <a:endParaRPr lang="en-GB" sz="1600" dirty="0">
              <a:ea typeface="Calibri" panose="020F0502020204030204" pitchFamily="34" charset="0"/>
              <a:cs typeface="Times New Roman" panose="02020603050405020304" pitchFamily="18" charset="0"/>
            </a:endParaRPr>
          </a:p>
          <a:p>
            <a:r>
              <a:rPr lang="en-GB" sz="1600" dirty="0">
                <a:ea typeface="Calibri" panose="020F0502020204030204" pitchFamily="34" charset="0"/>
                <a:cs typeface="Times New Roman" panose="02020603050405020304" pitchFamily="18" charset="0"/>
              </a:rPr>
              <a:t>Our successes and our frustrations abound in equal measure. One week the recycling and composting are perfect, the children turn off lights when they leave their bedrooms and there is very little food waste recorded in the ‘ORT’ report at the end of each meal. The next week the dormitories can be lit up like a shopping centre at Christmas time, the compost bin full of litter and someone walks off leaving a tap running in toilet. Time has brought about the realisation that no one way is perfect and we’ve tried every combination of systems and actions imaginable, to establish a desire to engage.</a:t>
            </a:r>
            <a:r>
              <a:rPr lang="en-GB" sz="1600" dirty="0"/>
              <a:t> </a:t>
            </a:r>
          </a:p>
          <a:p>
            <a:endParaRPr lang="en-GB" sz="1600" dirty="0"/>
          </a:p>
          <a:p>
            <a:r>
              <a:rPr lang="en-GB" sz="1600" dirty="0"/>
              <a:t>We’ve recently re-doubled our efforts by bringing in more systematic bedroom tidiness competitions incorporating recycling and waste management; further developing our centre jobs the groups do each morning, and continuing to reinforce messages at key times such as morning briefings and visiting staff meetings.</a:t>
            </a:r>
          </a:p>
          <a:p>
            <a:endParaRPr lang="en-GB" sz="1600" dirty="0"/>
          </a:p>
          <a:p>
            <a:r>
              <a:rPr lang="en-GB" sz="1600" dirty="0"/>
              <a:t>It’s a long road but we feel that if only one young person choses to dispose of their rubbish responsibly, turn off the lights and not spend 10 minutes in the shower in the future, then it is worth the effort.</a:t>
            </a:r>
          </a:p>
          <a:p>
            <a:pPr>
              <a:lnSpc>
                <a:spcPct val="107000"/>
              </a:lnSpc>
              <a:spcAft>
                <a:spcPts val="800"/>
              </a:spcAft>
            </a:pPr>
            <a:endParaRPr lang="en-GB" dirty="0">
              <a:ea typeface="Calibri" panose="020F0502020204030204" pitchFamily="34" charset="0"/>
              <a:cs typeface="Times New Roman" panose="02020603050405020304" pitchFamily="18" charset="0"/>
            </a:endParaRPr>
          </a:p>
          <a:p>
            <a:pPr>
              <a:lnSpc>
                <a:spcPct val="107000"/>
              </a:lnSpc>
              <a:spcAft>
                <a:spcPts val="800"/>
              </a:spcAft>
            </a:pPr>
            <a:r>
              <a:rPr lang="en-GB" dirty="0">
                <a:ea typeface="Calibri" panose="020F0502020204030204" pitchFamily="34" charset="0"/>
                <a:cs typeface="Times New Roman" panose="02020603050405020304" pitchFamily="18" charset="0"/>
              </a:rPr>
              <a:t>Dan Jackson</a:t>
            </a:r>
          </a:p>
        </p:txBody>
      </p:sp>
    </p:spTree>
    <p:extLst>
      <p:ext uri="{BB962C8B-B14F-4D97-AF65-F5344CB8AC3E}">
        <p14:creationId xmlns:p14="http://schemas.microsoft.com/office/powerpoint/2010/main" val="235852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Issues with Biodiversity?</a:t>
            </a:r>
          </a:p>
        </p:txBody>
      </p:sp>
      <p:pic>
        <p:nvPicPr>
          <p:cNvPr id="6" name="Picture 5"/>
          <p:cNvPicPr>
            <a:picLocks noChangeAspect="1"/>
          </p:cNvPicPr>
          <p:nvPr/>
        </p:nvPicPr>
        <p:blipFill rotWithShape="1">
          <a:blip r:embed="rId3"/>
          <a:srcRect t="80205"/>
          <a:stretch/>
        </p:blipFill>
        <p:spPr>
          <a:xfrm>
            <a:off x="-529" y="5463822"/>
            <a:ext cx="12193057" cy="1333510"/>
          </a:xfrm>
          <a:prstGeom prst="rect">
            <a:avLst/>
          </a:prstGeom>
        </p:spPr>
      </p:pic>
      <p:pic>
        <p:nvPicPr>
          <p:cNvPr id="5" name="Picture 4"/>
          <p:cNvPicPr>
            <a:picLocks noChangeAspect="1"/>
          </p:cNvPicPr>
          <p:nvPr/>
        </p:nvPicPr>
        <p:blipFill rotWithShape="1">
          <a:blip r:embed="rId3"/>
          <a:srcRect t="80205"/>
          <a:stretch/>
        </p:blipFill>
        <p:spPr>
          <a:xfrm>
            <a:off x="151871" y="5616222"/>
            <a:ext cx="12193057" cy="1333510"/>
          </a:xfrm>
          <a:prstGeom prst="rect">
            <a:avLst/>
          </a:prstGeom>
        </p:spPr>
      </p:pic>
      <p:sp>
        <p:nvSpPr>
          <p:cNvPr id="4" name="Content Placeholder 3"/>
          <p:cNvSpPr>
            <a:spLocks noGrp="1"/>
          </p:cNvSpPr>
          <p:nvPr>
            <p:ph idx="1"/>
          </p:nvPr>
        </p:nvSpPr>
        <p:spPr>
          <a:xfrm>
            <a:off x="838200" y="1498715"/>
            <a:ext cx="10515600" cy="4784262"/>
          </a:xfrm>
        </p:spPr>
        <p:txBody>
          <a:bodyPr>
            <a:normAutofit/>
          </a:bodyPr>
          <a:lstStyle/>
          <a:p>
            <a:pPr marL="0" indent="0" fontAlgn="base">
              <a:buNone/>
            </a:pPr>
            <a:r>
              <a:rPr lang="en-GB" sz="2400" b="1" dirty="0"/>
              <a:t>The UK is one of the world's most nature-depleted countries - in the bottom 10% globally and last among the G7 group of nations, 2021 data shows.</a:t>
            </a:r>
          </a:p>
          <a:p>
            <a:pPr marL="0" indent="0" fontAlgn="base">
              <a:buNone/>
            </a:pPr>
            <a:endParaRPr lang="en-GB" sz="2400" dirty="0"/>
          </a:p>
          <a:p>
            <a:pPr lvl="1" fontAlgn="base"/>
            <a:r>
              <a:rPr lang="en-GB" sz="2000" dirty="0"/>
              <a:t>It has an average of about half its biodiversity left, far below the global average of 75%, a study has found.</a:t>
            </a:r>
          </a:p>
          <a:p>
            <a:pPr lvl="1" fontAlgn="base"/>
            <a:r>
              <a:rPr lang="en-GB" sz="2000" dirty="0"/>
              <a:t>A figure of 90% is considered the "safe limit" to prevent the world from tipping into an "ecological meltdown", according to researchers.</a:t>
            </a:r>
          </a:p>
          <a:p>
            <a:pPr lvl="1" fontAlgn="base"/>
            <a:r>
              <a:rPr lang="en-GB" sz="2000" dirty="0"/>
              <a:t>The UK's low position in the league table is linked to the industrial revolution, which transformed the landscape, the researchers said</a:t>
            </a:r>
            <a:r>
              <a:rPr lang="en-GB" dirty="0"/>
              <a:t>.</a:t>
            </a:r>
          </a:p>
          <a:p>
            <a:pPr marL="457189" lvl="1" indent="0" fontAlgn="base">
              <a:buNone/>
            </a:pPr>
            <a:endParaRPr lang="en-GB" dirty="0"/>
          </a:p>
          <a:p>
            <a:pPr marL="457189" lvl="1" indent="0">
              <a:buNone/>
            </a:pPr>
            <a:r>
              <a:rPr lang="en-GB" sz="1600" dirty="0">
                <a:hlinkClick r:id="rId4"/>
              </a:rPr>
              <a:t>Biodiversity loss risks 'ecological meltdown' - scientists - BBC News</a:t>
            </a:r>
            <a:endParaRPr lang="en-GB" sz="1600" dirty="0"/>
          </a:p>
        </p:txBody>
      </p:sp>
    </p:spTree>
    <p:extLst>
      <p:ext uri="{BB962C8B-B14F-4D97-AF65-F5344CB8AC3E}">
        <p14:creationId xmlns:p14="http://schemas.microsoft.com/office/powerpoint/2010/main" val="305640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04" y="145643"/>
            <a:ext cx="4132742" cy="875376"/>
          </a:xfrm>
        </p:spPr>
        <p:txBody>
          <a:bodyPr>
            <a:normAutofit fontScale="90000"/>
          </a:bodyPr>
          <a:lstStyle/>
          <a:p>
            <a:r>
              <a:rPr lang="en-GB" dirty="0"/>
              <a:t> Global Biodiversity</a:t>
            </a:r>
          </a:p>
        </p:txBody>
      </p:sp>
      <p:pic>
        <p:nvPicPr>
          <p:cNvPr id="6" name="Picture 5"/>
          <p:cNvPicPr>
            <a:picLocks noChangeAspect="1"/>
          </p:cNvPicPr>
          <p:nvPr/>
        </p:nvPicPr>
        <p:blipFill rotWithShape="1">
          <a:blip r:embed="rId3"/>
          <a:srcRect l="-4573" t="94775" r="4573" b="-4138"/>
          <a:stretch/>
        </p:blipFill>
        <p:spPr>
          <a:xfrm>
            <a:off x="-580392" y="6422448"/>
            <a:ext cx="12772392" cy="630707"/>
          </a:xfrm>
          <a:prstGeom prst="rect">
            <a:avLst/>
          </a:prstGeom>
        </p:spPr>
      </p:pic>
      <p:pic>
        <p:nvPicPr>
          <p:cNvPr id="3" name="Content Placeholder 2"/>
          <p:cNvPicPr>
            <a:picLocks noGrp="1" noChangeAspect="1"/>
          </p:cNvPicPr>
          <p:nvPr>
            <p:ph idx="1"/>
          </p:nvPr>
        </p:nvPicPr>
        <p:blipFill rotWithShape="1">
          <a:blip r:embed="rId4"/>
          <a:srcRect t="-32" b="1"/>
          <a:stretch/>
        </p:blipFill>
        <p:spPr>
          <a:xfrm>
            <a:off x="403295" y="992073"/>
            <a:ext cx="5159385" cy="4786228"/>
          </a:xfrm>
          <a:prstGeom prst="rect">
            <a:avLst/>
          </a:prstGeom>
        </p:spPr>
      </p:pic>
      <p:pic>
        <p:nvPicPr>
          <p:cNvPr id="4" name="Picture 3"/>
          <p:cNvPicPr>
            <a:picLocks noChangeAspect="1"/>
          </p:cNvPicPr>
          <p:nvPr/>
        </p:nvPicPr>
        <p:blipFill>
          <a:blip r:embed="rId5"/>
          <a:stretch>
            <a:fillRect/>
          </a:stretch>
        </p:blipFill>
        <p:spPr>
          <a:xfrm>
            <a:off x="5562680" y="425804"/>
            <a:ext cx="6335009" cy="5401429"/>
          </a:xfrm>
          <a:prstGeom prst="rect">
            <a:avLst/>
          </a:prstGeom>
        </p:spPr>
      </p:pic>
      <p:sp>
        <p:nvSpPr>
          <p:cNvPr id="7" name="Rectangle 6"/>
          <p:cNvSpPr/>
          <p:nvPr/>
        </p:nvSpPr>
        <p:spPr>
          <a:xfrm>
            <a:off x="355810" y="5827233"/>
            <a:ext cx="5328432" cy="461665"/>
          </a:xfrm>
          <a:prstGeom prst="rect">
            <a:avLst/>
          </a:prstGeom>
        </p:spPr>
        <p:txBody>
          <a:bodyPr wrap="square">
            <a:spAutoFit/>
          </a:bodyPr>
          <a:lstStyle/>
          <a:p>
            <a:r>
              <a:rPr lang="en-GB" sz="1200" dirty="0">
                <a:solidFill>
                  <a:srgbClr val="666666"/>
                </a:solidFill>
              </a:rPr>
              <a:t>The Living Planet Index (LPI) is a measure of the state of global biological diversity based on population trends of vertebrate species from around the world. </a:t>
            </a:r>
            <a:endParaRPr lang="en-GB" sz="1200" dirty="0"/>
          </a:p>
        </p:txBody>
      </p:sp>
    </p:spTree>
    <p:extLst>
      <p:ext uri="{BB962C8B-B14F-4D97-AF65-F5344CB8AC3E}">
        <p14:creationId xmlns:p14="http://schemas.microsoft.com/office/powerpoint/2010/main" val="532241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80205"/>
          <a:stretch/>
        </p:blipFill>
        <p:spPr>
          <a:xfrm>
            <a:off x="-529" y="5463822"/>
            <a:ext cx="12193057" cy="1333510"/>
          </a:xfrm>
          <a:prstGeom prst="rect">
            <a:avLst/>
          </a:prstGeom>
        </p:spPr>
      </p:pic>
      <p:pic>
        <p:nvPicPr>
          <p:cNvPr id="5" name="Content Placeholder 4"/>
          <p:cNvPicPr>
            <a:picLocks noGrp="1" noChangeAspect="1"/>
          </p:cNvPicPr>
          <p:nvPr>
            <p:ph idx="1"/>
          </p:nvPr>
        </p:nvPicPr>
        <p:blipFill>
          <a:blip r:embed="rId4"/>
          <a:stretch>
            <a:fillRect/>
          </a:stretch>
        </p:blipFill>
        <p:spPr>
          <a:xfrm>
            <a:off x="115493" y="140042"/>
            <a:ext cx="7716327" cy="2562583"/>
          </a:xfrm>
          <a:prstGeom prst="rect">
            <a:avLst/>
          </a:prstGeom>
          <a:ln>
            <a:noFill/>
          </a:ln>
          <a:effectLst>
            <a:softEdge rad="112500"/>
          </a:effectLst>
        </p:spPr>
      </p:pic>
      <p:pic>
        <p:nvPicPr>
          <p:cNvPr id="7" name="Picture 6"/>
          <p:cNvPicPr>
            <a:picLocks noChangeAspect="1"/>
          </p:cNvPicPr>
          <p:nvPr/>
        </p:nvPicPr>
        <p:blipFill>
          <a:blip r:embed="rId5"/>
          <a:stretch>
            <a:fillRect/>
          </a:stretch>
        </p:blipFill>
        <p:spPr>
          <a:xfrm>
            <a:off x="115492" y="2794537"/>
            <a:ext cx="7716327" cy="2838649"/>
          </a:xfrm>
          <a:prstGeom prst="rect">
            <a:avLst/>
          </a:prstGeom>
          <a:ln>
            <a:noFill/>
          </a:ln>
          <a:effectLst>
            <a:softEdge rad="112500"/>
          </a:effectLst>
        </p:spPr>
      </p:pic>
      <p:pic>
        <p:nvPicPr>
          <p:cNvPr id="9" name="Picture 8"/>
          <p:cNvPicPr>
            <a:picLocks noChangeAspect="1"/>
          </p:cNvPicPr>
          <p:nvPr/>
        </p:nvPicPr>
        <p:blipFill>
          <a:blip r:embed="rId6"/>
          <a:stretch>
            <a:fillRect/>
          </a:stretch>
        </p:blipFill>
        <p:spPr>
          <a:xfrm>
            <a:off x="6935372" y="784224"/>
            <a:ext cx="4891396" cy="7054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7"/>
          <a:stretch>
            <a:fillRect/>
          </a:stretch>
        </p:blipFill>
        <p:spPr>
          <a:xfrm>
            <a:off x="7831820" y="1629704"/>
            <a:ext cx="4051901" cy="3757217"/>
          </a:xfrm>
          <a:prstGeom prst="rect">
            <a:avLst/>
          </a:prstGeom>
        </p:spPr>
      </p:pic>
      <p:sp>
        <p:nvSpPr>
          <p:cNvPr id="12" name="TextBox 11"/>
          <p:cNvSpPr txBox="1"/>
          <p:nvPr/>
        </p:nvSpPr>
        <p:spPr>
          <a:xfrm>
            <a:off x="8112491" y="5310020"/>
            <a:ext cx="3714277" cy="646331"/>
          </a:xfrm>
          <a:prstGeom prst="rect">
            <a:avLst/>
          </a:prstGeom>
          <a:noFill/>
        </p:spPr>
        <p:txBody>
          <a:bodyPr wrap="square" rtlCol="0">
            <a:spAutoFit/>
          </a:bodyPr>
          <a:lstStyle/>
          <a:p>
            <a:r>
              <a:rPr lang="en-GB" dirty="0">
                <a:hlinkClick r:id="rId8"/>
              </a:rPr>
              <a:t>48398rspb-biodivesity-intactness-index-summary-report-v4.pdf</a:t>
            </a:r>
            <a:endParaRPr lang="en-GB" dirty="0"/>
          </a:p>
        </p:txBody>
      </p:sp>
    </p:spTree>
    <p:extLst>
      <p:ext uri="{BB962C8B-B14F-4D97-AF65-F5344CB8AC3E}">
        <p14:creationId xmlns:p14="http://schemas.microsoft.com/office/powerpoint/2010/main" val="346674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546897"/>
            <a:ext cx="10515600" cy="889758"/>
          </a:xfrm>
        </p:spPr>
        <p:txBody>
          <a:bodyPr>
            <a:normAutofit/>
          </a:bodyPr>
          <a:lstStyle/>
          <a:p>
            <a:r>
              <a:rPr lang="en-GB" sz="4000" dirty="0">
                <a:ln w="0"/>
                <a:ea typeface="Segoe UI Historic" panose="020B0502040204020203" pitchFamily="34" charset="0"/>
                <a:cs typeface="Segoe UI Historic" panose="020B0502040204020203" pitchFamily="34" charset="0"/>
              </a:rPr>
              <a:t>What is Climate Change?</a:t>
            </a:r>
            <a:endParaRPr lang="en-GB" sz="4000" dirty="0">
              <a:ln w="0"/>
              <a:effectLst/>
              <a:ea typeface="Segoe UI Historic" panose="020B0502040204020203" pitchFamily="34" charset="0"/>
              <a:cs typeface="Segoe UI Historic" panose="020B0502040204020203" pitchFamily="34" charset="0"/>
            </a:endParaRPr>
          </a:p>
        </p:txBody>
      </p:sp>
      <p:sp>
        <p:nvSpPr>
          <p:cNvPr id="3" name="Content Placeholder 2"/>
          <p:cNvSpPr>
            <a:spLocks noGrp="1"/>
          </p:cNvSpPr>
          <p:nvPr>
            <p:ph idx="1"/>
          </p:nvPr>
        </p:nvSpPr>
        <p:spPr>
          <a:xfrm>
            <a:off x="840059" y="1568768"/>
            <a:ext cx="10515600" cy="896200"/>
          </a:xfrm>
          <a:solidFill>
            <a:schemeClr val="accent6">
              <a:lumMod val="50000"/>
            </a:schemeClr>
          </a:solidFill>
        </p:spPr>
        <p:style>
          <a:lnRef idx="1">
            <a:schemeClr val="accent6"/>
          </a:lnRef>
          <a:fillRef idx="2">
            <a:schemeClr val="accent6"/>
          </a:fillRef>
          <a:effectRef idx="1">
            <a:schemeClr val="accent6"/>
          </a:effectRef>
          <a:fontRef idx="minor">
            <a:schemeClr val="dk1"/>
          </a:fontRef>
        </p:style>
        <p:txBody>
          <a:bodyPr/>
          <a:lstStyle/>
          <a:p>
            <a:pPr marL="0" indent="0">
              <a:buNone/>
            </a:pPr>
            <a:r>
              <a:rPr lang="en-GB" b="1" dirty="0">
                <a:solidFill>
                  <a:srgbClr val="92D050"/>
                </a:solidFill>
              </a:rPr>
              <a:t>Climate Change (generally): </a:t>
            </a:r>
            <a:r>
              <a:rPr lang="en-GB" dirty="0">
                <a:solidFill>
                  <a:schemeClr val="bg1"/>
                </a:solidFill>
              </a:rPr>
              <a:t>the long term change in global temperatures and weather.</a:t>
            </a:r>
          </a:p>
          <a:p>
            <a:endParaRPr lang="en-GB" dirty="0"/>
          </a:p>
          <a:p>
            <a:endParaRPr lang="en-GB" dirty="0"/>
          </a:p>
        </p:txBody>
      </p:sp>
      <p:sp>
        <p:nvSpPr>
          <p:cNvPr id="6" name="Content Placeholder 2"/>
          <p:cNvSpPr txBox="1">
            <a:spLocks/>
          </p:cNvSpPr>
          <p:nvPr/>
        </p:nvSpPr>
        <p:spPr>
          <a:xfrm>
            <a:off x="840059" y="2597081"/>
            <a:ext cx="10515600" cy="1251064"/>
          </a:xfrm>
          <a:prstGeom prst="rect">
            <a:avLst/>
          </a:prstGeom>
          <a:solidFill>
            <a:schemeClr val="accent6">
              <a:lumMod val="50000"/>
            </a:schemeClr>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92D050"/>
                </a:solidFill>
              </a:rPr>
              <a:t>Climate change (20</a:t>
            </a:r>
            <a:r>
              <a:rPr lang="en-GB" baseline="30000" dirty="0">
                <a:solidFill>
                  <a:srgbClr val="92D050"/>
                </a:solidFill>
              </a:rPr>
              <a:t>th</a:t>
            </a:r>
            <a:r>
              <a:rPr lang="en-GB" dirty="0">
                <a:solidFill>
                  <a:srgbClr val="92D050"/>
                </a:solidFill>
              </a:rPr>
              <a:t>/21</a:t>
            </a:r>
            <a:r>
              <a:rPr lang="en-GB" baseline="30000" dirty="0">
                <a:solidFill>
                  <a:srgbClr val="92D050"/>
                </a:solidFill>
              </a:rPr>
              <a:t>st</a:t>
            </a:r>
            <a:r>
              <a:rPr lang="en-GB" dirty="0">
                <a:solidFill>
                  <a:srgbClr val="92D050"/>
                </a:solidFill>
              </a:rPr>
              <a:t> century specifically):</a:t>
            </a:r>
            <a:r>
              <a:rPr lang="en-GB" dirty="0">
                <a:solidFill>
                  <a:schemeClr val="accent2">
                    <a:lumMod val="75000"/>
                  </a:schemeClr>
                </a:solidFill>
              </a:rPr>
              <a:t> </a:t>
            </a:r>
            <a:r>
              <a:rPr lang="en-GB" dirty="0">
                <a:solidFill>
                  <a:schemeClr val="bg1"/>
                </a:solidFill>
              </a:rPr>
              <a:t>the rapid change in global temperatures and weather largely due to increased carbon dioxide emissions from the burning of fossil fuels. </a:t>
            </a:r>
          </a:p>
          <a:p>
            <a:endParaRPr lang="en-GB" dirty="0"/>
          </a:p>
          <a:p>
            <a:endParaRPr lang="en-GB" dirty="0"/>
          </a:p>
        </p:txBody>
      </p:sp>
      <p:pic>
        <p:nvPicPr>
          <p:cNvPr id="7" name="Picture 6"/>
          <p:cNvPicPr>
            <a:picLocks noChangeAspect="1"/>
          </p:cNvPicPr>
          <p:nvPr/>
        </p:nvPicPr>
        <p:blipFill rotWithShape="1">
          <a:blip r:embed="rId3"/>
          <a:srcRect t="80205"/>
          <a:stretch/>
        </p:blipFill>
        <p:spPr>
          <a:xfrm>
            <a:off x="-529" y="5463822"/>
            <a:ext cx="12193057" cy="1333510"/>
          </a:xfrm>
          <a:prstGeom prst="rect">
            <a:avLst/>
          </a:prstGeom>
        </p:spPr>
      </p:pic>
      <p:graphicFrame>
        <p:nvGraphicFramePr>
          <p:cNvPr id="8" name="Content Placeholder 1"/>
          <p:cNvGraphicFramePr>
            <a:graphicFrameLocks/>
          </p:cNvGraphicFramePr>
          <p:nvPr>
            <p:extLst>
              <p:ext uri="{D42A27DB-BD31-4B8C-83A1-F6EECF244321}">
                <p14:modId xmlns:p14="http://schemas.microsoft.com/office/powerpoint/2010/main" val="2052694850"/>
              </p:ext>
            </p:extLst>
          </p:nvPr>
        </p:nvGraphicFramePr>
        <p:xfrm>
          <a:off x="689246" y="4080645"/>
          <a:ext cx="10813506" cy="26841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06409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43205"/>
            <a:ext cx="10515600" cy="1325563"/>
          </a:xfrm>
        </p:spPr>
        <p:txBody>
          <a:bodyPr>
            <a:normAutofit/>
          </a:bodyPr>
          <a:lstStyle/>
          <a:p>
            <a:r>
              <a:rPr lang="en-GB" sz="4000" dirty="0">
                <a:ln w="0"/>
                <a:ea typeface="Segoe UI Historic" panose="020B0502040204020203" pitchFamily="34" charset="0"/>
                <a:cs typeface="Segoe UI Historic" panose="020B0502040204020203" pitchFamily="34" charset="0"/>
              </a:rPr>
              <a:t>What is Climate Change?</a:t>
            </a:r>
            <a:endParaRPr lang="en-GB" sz="4000" dirty="0">
              <a:ln w="0"/>
              <a:effectLst/>
              <a:ea typeface="Segoe UI Historic" panose="020B0502040204020203" pitchFamily="34" charset="0"/>
              <a:cs typeface="Segoe UI Historic" panose="020B05020402040202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0796" y="317945"/>
            <a:ext cx="1436483" cy="991173"/>
          </a:xfrm>
          <a:prstGeom prst="rect">
            <a:avLst/>
          </a:prstGeom>
        </p:spPr>
      </p:pic>
      <p:sp>
        <p:nvSpPr>
          <p:cNvPr id="3" name="Content Placeholder 2"/>
          <p:cNvSpPr>
            <a:spLocks noGrp="1"/>
          </p:cNvSpPr>
          <p:nvPr>
            <p:ph idx="1"/>
          </p:nvPr>
        </p:nvSpPr>
        <p:spPr>
          <a:xfrm>
            <a:off x="966019" y="1690758"/>
            <a:ext cx="10515600" cy="4351338"/>
          </a:xfrm>
        </p:spPr>
        <p:txBody>
          <a:bodyPr/>
          <a:lstStyle/>
          <a:p>
            <a:endParaRPr lang="en-GB" dirty="0"/>
          </a:p>
        </p:txBody>
      </p:sp>
      <p:pic>
        <p:nvPicPr>
          <p:cNvPr id="2" name="Picture 1"/>
          <p:cNvPicPr>
            <a:picLocks noChangeAspect="1"/>
          </p:cNvPicPr>
          <p:nvPr/>
        </p:nvPicPr>
        <p:blipFill>
          <a:blip r:embed="rId4"/>
          <a:stretch>
            <a:fillRect/>
          </a:stretch>
        </p:blipFill>
        <p:spPr>
          <a:xfrm>
            <a:off x="691286" y="1690758"/>
            <a:ext cx="6563636" cy="3692045"/>
          </a:xfrm>
          <a:prstGeom prst="rect">
            <a:avLst/>
          </a:prstGeom>
        </p:spPr>
      </p:pic>
      <p:pic>
        <p:nvPicPr>
          <p:cNvPr id="6" name="Picture 5"/>
          <p:cNvPicPr>
            <a:picLocks noChangeAspect="1"/>
          </p:cNvPicPr>
          <p:nvPr/>
        </p:nvPicPr>
        <p:blipFill>
          <a:blip r:embed="rId5"/>
          <a:stretch>
            <a:fillRect/>
          </a:stretch>
        </p:blipFill>
        <p:spPr>
          <a:xfrm>
            <a:off x="7457301" y="1568768"/>
            <a:ext cx="3821939" cy="3821939"/>
          </a:xfrm>
          <a:prstGeom prst="rect">
            <a:avLst/>
          </a:prstGeom>
        </p:spPr>
      </p:pic>
      <p:pic>
        <p:nvPicPr>
          <p:cNvPr id="7" name="Picture 6"/>
          <p:cNvPicPr>
            <a:picLocks noChangeAspect="1"/>
          </p:cNvPicPr>
          <p:nvPr/>
        </p:nvPicPr>
        <p:blipFill rotWithShape="1">
          <a:blip r:embed="rId6"/>
          <a:srcRect t="80205"/>
          <a:stretch/>
        </p:blipFill>
        <p:spPr>
          <a:xfrm>
            <a:off x="-529" y="5463822"/>
            <a:ext cx="12193057" cy="1333510"/>
          </a:xfrm>
          <a:prstGeom prst="rect">
            <a:avLst/>
          </a:prstGeom>
        </p:spPr>
      </p:pic>
    </p:spTree>
    <p:extLst>
      <p:ext uri="{BB962C8B-B14F-4D97-AF65-F5344CB8AC3E}">
        <p14:creationId xmlns:p14="http://schemas.microsoft.com/office/powerpoint/2010/main" val="491459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80205"/>
          <a:stretch/>
        </p:blipFill>
        <p:spPr>
          <a:xfrm>
            <a:off x="-529" y="5463822"/>
            <a:ext cx="12193057" cy="133351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104" y="168812"/>
            <a:ext cx="10493372" cy="6246055"/>
          </a:xfrm>
          <a:prstGeom prst="rect">
            <a:avLst/>
          </a:prstGeom>
        </p:spPr>
      </p:pic>
      <p:sp>
        <p:nvSpPr>
          <p:cNvPr id="2" name="TextBox 1"/>
          <p:cNvSpPr txBox="1"/>
          <p:nvPr/>
        </p:nvSpPr>
        <p:spPr>
          <a:xfrm>
            <a:off x="2542478" y="4337824"/>
            <a:ext cx="8463776" cy="369332"/>
          </a:xfrm>
          <a:prstGeom prst="rect">
            <a:avLst/>
          </a:prstGeom>
          <a:solidFill>
            <a:schemeClr val="bg1"/>
          </a:solidFill>
        </p:spPr>
        <p:txBody>
          <a:bodyPr wrap="square" rtlCol="0">
            <a:spAutoFit/>
          </a:bodyPr>
          <a:lstStyle/>
          <a:p>
            <a:pPr algn="ctr"/>
            <a:r>
              <a:rPr lang="en-GB" b="1" dirty="0"/>
              <a:t>Net Zero by 2050 required to stay under 2 degrees Celsius average global temperature</a:t>
            </a:r>
          </a:p>
        </p:txBody>
      </p:sp>
    </p:spTree>
    <p:extLst>
      <p:ext uri="{BB962C8B-B14F-4D97-AF65-F5344CB8AC3E}">
        <p14:creationId xmlns:p14="http://schemas.microsoft.com/office/powerpoint/2010/main" val="317938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199" y="487791"/>
            <a:ext cx="10515600" cy="1325563"/>
          </a:xfrm>
        </p:spPr>
        <p:txBody>
          <a:bodyPr>
            <a:normAutofit fontScale="90000"/>
          </a:bodyPr>
          <a:lstStyle/>
          <a:p>
            <a:r>
              <a:rPr lang="en-GB" b="1" dirty="0"/>
              <a:t>Young people’s climate anxiety revealed in landmark survey – September 2021</a:t>
            </a:r>
            <a:br>
              <a:rPr lang="en-GB" b="1" dirty="0"/>
            </a:br>
            <a:endParaRPr lang="en-GB" sz="4000" dirty="0">
              <a:ln w="0"/>
              <a:effectLst/>
              <a:ea typeface="Segoe UI Historic" panose="020B0502040204020203" pitchFamily="34" charset="0"/>
              <a:cs typeface="Segoe UI Historic" panose="020B0502040204020203" pitchFamily="34" charset="0"/>
            </a:endParaRPr>
          </a:p>
        </p:txBody>
      </p:sp>
      <p:pic>
        <p:nvPicPr>
          <p:cNvPr id="6" name="Picture 5"/>
          <p:cNvPicPr>
            <a:picLocks noChangeAspect="1"/>
          </p:cNvPicPr>
          <p:nvPr/>
        </p:nvPicPr>
        <p:blipFill rotWithShape="1">
          <a:blip r:embed="rId3"/>
          <a:srcRect t="80205"/>
          <a:stretch/>
        </p:blipFill>
        <p:spPr>
          <a:xfrm>
            <a:off x="-529" y="5463822"/>
            <a:ext cx="12193057" cy="1333510"/>
          </a:xfrm>
          <a:prstGeom prst="rect">
            <a:avLst/>
          </a:prstGeom>
        </p:spPr>
      </p:pic>
      <p:sp>
        <p:nvSpPr>
          <p:cNvPr id="3" name="Content Placeholder 2"/>
          <p:cNvSpPr>
            <a:spLocks noGrp="1"/>
          </p:cNvSpPr>
          <p:nvPr>
            <p:ph idx="1"/>
          </p:nvPr>
        </p:nvSpPr>
        <p:spPr>
          <a:xfrm>
            <a:off x="838199" y="2168434"/>
            <a:ext cx="10515600" cy="3295388"/>
          </a:xfrm>
        </p:spPr>
        <p:txBody>
          <a:bodyPr>
            <a:normAutofit lnSpcReduction="10000"/>
          </a:bodyPr>
          <a:lstStyle/>
          <a:p>
            <a:r>
              <a:rPr lang="en-GB" sz="2400" dirty="0"/>
              <a:t>The survey — the largest of its kind — asked 10,000 young people in 10 countries how they felt about climate change and government responses to it.</a:t>
            </a:r>
            <a:r>
              <a:rPr lang="en-GB" sz="2400" dirty="0">
                <a:hlinkClick r:id="rId4"/>
              </a:rPr>
              <a:t> </a:t>
            </a:r>
          </a:p>
          <a:p>
            <a:r>
              <a:rPr lang="en-GB" sz="2400" dirty="0"/>
              <a:t>Climate change is causing distress, anger and other negative emotions in children and young people worldwide, this survey of thousands of 16- to 25-year-olds has found. </a:t>
            </a:r>
          </a:p>
          <a:p>
            <a:r>
              <a:rPr lang="en-GB" sz="2400" dirty="0"/>
              <a:t>This ‘eco-anxiety’ has a negative impact on respondents’ daily lives, say the researchers who conducted the survey, and is partly caused by the feeling that governments aren’t doing enough to avoid a climate catastrophe.</a:t>
            </a:r>
          </a:p>
          <a:p>
            <a:pPr marL="0" indent="0" algn="r">
              <a:buNone/>
            </a:pPr>
            <a:r>
              <a:rPr lang="en-GB" sz="2400" dirty="0">
                <a:hlinkClick r:id="rId4"/>
              </a:rPr>
              <a:t>Young people’s climate anxiety revealed in landmark survey (nature.com)</a:t>
            </a:r>
            <a:endParaRPr lang="en-GB" sz="2400" dirty="0"/>
          </a:p>
        </p:txBody>
      </p:sp>
      <p:sp>
        <p:nvSpPr>
          <p:cNvPr id="5" name="Cloud Callout 4"/>
          <p:cNvSpPr/>
          <p:nvPr/>
        </p:nvSpPr>
        <p:spPr>
          <a:xfrm>
            <a:off x="9470572" y="74539"/>
            <a:ext cx="2403565" cy="1916355"/>
          </a:xfrm>
          <a:prstGeom prst="cloudCallou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B050"/>
                </a:solidFill>
                <a:latin typeface="Bradley Hand ITC" panose="03070402050302030203" pitchFamily="66" charset="0"/>
              </a:rPr>
              <a:t>The </a:t>
            </a:r>
          </a:p>
          <a:p>
            <a:pPr algn="ctr"/>
            <a:r>
              <a:rPr lang="en-GB" sz="2400" b="1" dirty="0">
                <a:solidFill>
                  <a:srgbClr val="00B050"/>
                </a:solidFill>
                <a:latin typeface="Bradley Hand ITC" panose="03070402050302030203" pitchFamily="66" charset="0"/>
              </a:rPr>
              <a:t>So What?</a:t>
            </a:r>
          </a:p>
        </p:txBody>
      </p:sp>
    </p:spTree>
    <p:extLst>
      <p:ext uri="{BB962C8B-B14F-4D97-AF65-F5344CB8AC3E}">
        <p14:creationId xmlns:p14="http://schemas.microsoft.com/office/powerpoint/2010/main" val="2356773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1153</TotalTime>
  <Words>1466</Words>
  <Application>Microsoft Office PowerPoint</Application>
  <PresentationFormat>Widescreen</PresentationFormat>
  <Paragraphs>166</Paragraphs>
  <Slides>25</Slides>
  <Notes>16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Future Footprints:</vt:lpstr>
      <vt:lpstr>Key Definitions</vt:lpstr>
      <vt:lpstr>Issues with Biodiversity?</vt:lpstr>
      <vt:lpstr> Global Biodiversity</vt:lpstr>
      <vt:lpstr>PowerPoint Presentation</vt:lpstr>
      <vt:lpstr>What is Climate Change?</vt:lpstr>
      <vt:lpstr>What is Climate Change?</vt:lpstr>
      <vt:lpstr>PowerPoint Presentation</vt:lpstr>
      <vt:lpstr>Young people’s climate anxiety revealed in landmark survey – September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Bank of Proven Practice</vt:lpstr>
      <vt:lpstr>PowerPoint Presentation</vt:lpstr>
      <vt:lpstr>Calculating your Carbon</vt:lpstr>
      <vt:lpstr>Calculating your Carbon</vt:lpstr>
      <vt:lpstr>PowerPoint Presentation</vt:lpstr>
      <vt:lpstr>PowerPoint Presentation</vt:lpstr>
      <vt:lpstr>Going forwards….??? …..Lightening the load </vt:lpstr>
      <vt:lpstr>Case Study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Sanders, Julie</dc:creator>
  <cp:lastModifiedBy>Jo Barnett</cp:lastModifiedBy>
  <cp:revision>94</cp:revision>
  <cp:lastPrinted>2021-10-20T07:49:09Z</cp:lastPrinted>
  <dcterms:created xsi:type="dcterms:W3CDTF">2019-01-04T12:47:39Z</dcterms:created>
  <dcterms:modified xsi:type="dcterms:W3CDTF">2023-01-17T15:34:44Z</dcterms:modified>
</cp:coreProperties>
</file>